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6"/>
  </p:notesMasterIdLst>
  <p:sldIdLst>
    <p:sldId id="256" r:id="rId2"/>
    <p:sldId id="290" r:id="rId3"/>
    <p:sldId id="259" r:id="rId4"/>
    <p:sldId id="279" r:id="rId5"/>
    <p:sldId id="260" r:id="rId6"/>
    <p:sldId id="275" r:id="rId7"/>
    <p:sldId id="276" r:id="rId8"/>
    <p:sldId id="277" r:id="rId9"/>
    <p:sldId id="278" r:id="rId10"/>
    <p:sldId id="263" r:id="rId11"/>
    <p:sldId id="284" r:id="rId12"/>
    <p:sldId id="281" r:id="rId13"/>
    <p:sldId id="285" r:id="rId14"/>
    <p:sldId id="265" r:id="rId15"/>
    <p:sldId id="287" r:id="rId16"/>
    <p:sldId id="266" r:id="rId17"/>
    <p:sldId id="292" r:id="rId18"/>
    <p:sldId id="267" r:id="rId19"/>
    <p:sldId id="289" r:id="rId20"/>
    <p:sldId id="291" r:id="rId21"/>
    <p:sldId id="268" r:id="rId22"/>
    <p:sldId id="269" r:id="rId23"/>
    <p:sldId id="272" r:id="rId24"/>
    <p:sldId id="257"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hang L" initials="ZL" lastIdx="1" clrIdx="0">
    <p:extLst>
      <p:ext uri="{19B8F6BF-5375-455C-9EA6-DF929625EA0E}">
        <p15:presenceInfo xmlns:p15="http://schemas.microsoft.com/office/powerpoint/2012/main" userId="cb434a129f5f4335"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0A05"/>
    <a:srgbClr val="971D17"/>
    <a:srgbClr val="D84942"/>
    <a:srgbClr val="A10201"/>
    <a:srgbClr val="C8A3B7"/>
    <a:srgbClr val="521B93"/>
    <a:srgbClr val="FB061F"/>
    <a:srgbClr val="F06A66"/>
    <a:srgbClr val="941100"/>
    <a:srgbClr val="9416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18"/>
    <p:restoredTop sz="67510"/>
  </p:normalViewPr>
  <p:slideViewPr>
    <p:cSldViewPr snapToGrid="0" snapToObjects="1">
      <p:cViewPr varScale="1">
        <p:scale>
          <a:sx n="86" d="100"/>
          <a:sy n="86" d="100"/>
        </p:scale>
        <p:origin x="2240" y="19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9BA24F-82B8-C94F-B6E1-4BD109A4E15E}" type="datetimeFigureOut">
              <a:rPr kumimoji="1" lang="zh-CN" altLang="en-US" smtClean="0"/>
              <a:t>2021/11/3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7205E7A-16A3-A84A-B7AE-93CC482700A6}" type="slidenum">
              <a:rPr kumimoji="1" lang="zh-CN" altLang="en-US" smtClean="0"/>
              <a:t>‹#›</a:t>
            </a:fld>
            <a:endParaRPr kumimoji="1" lang="zh-CN" altLang="en-US"/>
          </a:p>
        </p:txBody>
      </p:sp>
    </p:spTree>
    <p:extLst>
      <p:ext uri="{BB962C8B-B14F-4D97-AF65-F5344CB8AC3E}">
        <p14:creationId xmlns:p14="http://schemas.microsoft.com/office/powerpoint/2010/main" val="3739505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Hi everyone, I am Li Zhang from Beijing University of Posts and Telecommunications. I am glad to present our work: the first measurement on a commercial, public edge platform. This is joint work with Tsinghua University, University of Minnesota, and Peking University.</a:t>
            </a:r>
            <a:endParaRPr kumimoji="1" lang="zh-CN" altLang="en-US" dirty="0"/>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1</a:t>
            </a:fld>
            <a:endParaRPr kumimoji="1" lang="zh-CN" altLang="en-US"/>
          </a:p>
        </p:txBody>
      </p:sp>
    </p:spTree>
    <p:extLst>
      <p:ext uri="{BB962C8B-B14F-4D97-AF65-F5344CB8AC3E}">
        <p14:creationId xmlns:p14="http://schemas.microsoft.com/office/powerpoint/2010/main" val="2904814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 altLang="zh-CN" sz="1200" b="0" i="0" u="none" strike="noStrike" kern="1200" dirty="0">
                <a:solidFill>
                  <a:schemeClr val="tx1"/>
                </a:solidFill>
                <a:effectLst/>
                <a:latin typeface="+mn-lt"/>
                <a:ea typeface="+mn-ea"/>
                <a:cs typeface="+mn-cs"/>
              </a:rPr>
              <a:t>For network latency testing, we set up one VM on each edge site of NEP and each cloud region of </a:t>
            </a:r>
            <a:r>
              <a:rPr lang="en" altLang="zh-CN" sz="1200" b="0" i="0" u="none" strike="noStrike" kern="1200" dirty="0" err="1">
                <a:solidFill>
                  <a:schemeClr val="tx1"/>
                </a:solidFill>
                <a:effectLst/>
                <a:latin typeface="+mn-lt"/>
                <a:ea typeface="+mn-ea"/>
                <a:cs typeface="+mn-cs"/>
              </a:rPr>
              <a:t>AliCloud</a:t>
            </a:r>
            <a:r>
              <a:rPr lang="en" altLang="zh-CN" sz="1200" b="0" i="0" u="none" strike="noStrike" kern="1200" dirty="0">
                <a:solidFill>
                  <a:schemeClr val="tx1"/>
                </a:solidFill>
                <a:effectLst/>
                <a:latin typeface="+mn-lt"/>
                <a:ea typeface="+mn-ea"/>
                <a:cs typeface="+mn-cs"/>
              </a:rPr>
              <a:t>, and make all participants install our testing application on their Android devices. The testing application will obtain a round-trip time and intermediate hops to each server.</a:t>
            </a:r>
            <a:endParaRPr lang="en" altLang="zh-CN" b="0" dirty="0">
              <a:effectLst/>
            </a:endParaRPr>
          </a:p>
          <a:p>
            <a:pPr rtl="0"/>
            <a:r>
              <a:rPr lang="en" altLang="zh-CN" sz="1200" b="0" i="0" u="none" strike="noStrike" kern="1200" dirty="0">
                <a:solidFill>
                  <a:schemeClr val="tx1"/>
                </a:solidFill>
                <a:effectLst/>
                <a:latin typeface="+mn-lt"/>
                <a:ea typeface="+mn-ea"/>
                <a:cs typeface="+mn-cs"/>
              </a:rPr>
              <a:t>We also set up twenty NEP VMs at different sites with 25 volunteers using iPerf3 to get the network throughput.</a:t>
            </a:r>
            <a:endParaRPr lang="en" altLang="zh-CN" b="0" dirty="0">
              <a:effectLst/>
            </a:endParaRPr>
          </a:p>
          <a:p>
            <a:br>
              <a:rPr lang="en" altLang="zh-CN" dirty="0"/>
            </a:br>
            <a:endParaRPr kumimoji="1" lang="zh-CN" altLang="en-US" dirty="0"/>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10</a:t>
            </a:fld>
            <a:endParaRPr kumimoji="1" lang="zh-CN" altLang="en-US"/>
          </a:p>
        </p:txBody>
      </p:sp>
    </p:spTree>
    <p:extLst>
      <p:ext uri="{BB962C8B-B14F-4D97-AF65-F5344CB8AC3E}">
        <p14:creationId xmlns:p14="http://schemas.microsoft.com/office/powerpoint/2010/main" val="1674241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n-lt"/>
                <a:ea typeface="+mn-ea"/>
                <a:cs typeface="+mn-cs"/>
              </a:rPr>
              <a:t>As the left figure shows, we aggregate median RTT across users to the nearest edge, the third-nearest edge, the nearest cloud, and all clouds.</a:t>
            </a:r>
          </a:p>
          <a:p>
            <a:pPr marL="0" marR="0" lvl="0" indent="0" algn="l" defTabSz="914400" rtl="0" eaLnBrk="1" fontAlgn="auto" latinLnBrk="0" hangingPunct="1">
              <a:lnSpc>
                <a:spcPct val="100000"/>
              </a:lnSpc>
              <a:spcBef>
                <a:spcPts val="0"/>
              </a:spcBef>
              <a:spcAft>
                <a:spcPts val="0"/>
              </a:spcAft>
              <a:buClrTx/>
              <a:buSzTx/>
              <a:buFontTx/>
              <a:buNone/>
              <a:tabLst/>
              <a:defRPr/>
            </a:pPr>
            <a:r>
              <a:rPr lang="en" altLang="zh-CN" sz="1200" b="0" i="0" u="none" strike="noStrike" kern="1200" dirty="0">
                <a:solidFill>
                  <a:schemeClr val="tx1"/>
                </a:solidFill>
                <a:effectLst/>
                <a:latin typeface="+mn-lt"/>
                <a:ea typeface="+mn-ea"/>
                <a:cs typeface="+mn-cs"/>
              </a:rPr>
              <a:t>We can see that, edge VMs deliver lower latency compared to cloud VMs.</a:t>
            </a:r>
            <a:endParaRPr lang="en" altLang="zh-CN" b="0" dirty="0">
              <a:effectLst/>
            </a:endParaRPr>
          </a:p>
          <a:p>
            <a:pPr rtl="0"/>
            <a:r>
              <a:rPr lang="en" altLang="zh-CN" sz="1200" b="0" i="0" u="none" strike="noStrike" kern="1200" dirty="0">
                <a:solidFill>
                  <a:schemeClr val="tx1"/>
                </a:solidFill>
                <a:effectLst/>
                <a:latin typeface="+mn-lt"/>
                <a:ea typeface="+mn-ea"/>
                <a:cs typeface="+mn-cs"/>
              </a:rPr>
              <a:t>Under 5G, the lowest median RTT to the nearest edge is 10.4ms.</a:t>
            </a:r>
            <a:endParaRPr lang="en" altLang="zh-CN" b="0" dirty="0">
              <a:effectLst/>
            </a:endParaRPr>
          </a:p>
          <a:p>
            <a:pPr rtl="0"/>
            <a:r>
              <a:rPr lang="en" altLang="zh-CN" sz="1200" b="0" i="0" u="none" strike="noStrike" kern="1200" dirty="0">
                <a:solidFill>
                  <a:schemeClr val="tx1"/>
                </a:solidFill>
                <a:effectLst/>
                <a:latin typeface="+mn-lt"/>
                <a:ea typeface="+mn-ea"/>
                <a:cs typeface="+mn-cs"/>
              </a:rPr>
              <a:t>And RTT to the nearest edge is 1.9 times and 3.4 times faster than the nearest cloud and all clouds under Wi-Fi.</a:t>
            </a:r>
            <a:endParaRPr lang="en" altLang="zh-CN" b="0" dirty="0">
              <a:effectLst/>
            </a:endParaRPr>
          </a:p>
          <a:p>
            <a:br>
              <a:rPr lang="en" altLang="zh-CN" dirty="0"/>
            </a:br>
            <a:endParaRPr kumimoji="1" lang="zh-CN" altLang="en-US" dirty="0"/>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11</a:t>
            </a:fld>
            <a:endParaRPr kumimoji="1" lang="zh-CN" altLang="en-US"/>
          </a:p>
        </p:txBody>
      </p:sp>
    </p:spTree>
    <p:extLst>
      <p:ext uri="{BB962C8B-B14F-4D97-AF65-F5344CB8AC3E}">
        <p14:creationId xmlns:p14="http://schemas.microsoft.com/office/powerpoint/2010/main" val="18760632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We also measure the RTT coefficient of variation. Taking RTT CV to the nearest edge as the baseline, the nearest cloud has 5.8 times / 3.9 times / 5.7 times higher median RTT CV under Wi-Fi/LTE/5G.</a:t>
            </a:r>
          </a:p>
          <a:p>
            <a:endParaRPr lang="en" altLang="zh-CN" sz="1200" b="0" i="0" u="none" strike="noStrike"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rPr>
              <a:t>We think such a low network jitter is critical to provide service-level agreement to edge customers.</a:t>
            </a:r>
            <a:endParaRPr kumimoji="1" lang="zh-CN" altLang="en-US" dirty="0"/>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12</a:t>
            </a:fld>
            <a:endParaRPr kumimoji="1" lang="zh-CN" altLang="en-US"/>
          </a:p>
        </p:txBody>
      </p:sp>
    </p:spTree>
    <p:extLst>
      <p:ext uri="{BB962C8B-B14F-4D97-AF65-F5344CB8AC3E}">
        <p14:creationId xmlns:p14="http://schemas.microsoft.com/office/powerpoint/2010/main" val="2737598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can say that Edge VMs deliver lower and more stable network latency compared to Cloud VMs.</a:t>
            </a:r>
            <a:endParaRPr kumimoji="1" lang="zh-CN" altLang="en-US" dirty="0"/>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13</a:t>
            </a:fld>
            <a:endParaRPr kumimoji="1" lang="zh-CN" altLang="en-US"/>
          </a:p>
        </p:txBody>
      </p:sp>
    </p:spTree>
    <p:extLst>
      <p:ext uri="{BB962C8B-B14F-4D97-AF65-F5344CB8AC3E}">
        <p14:creationId xmlns:p14="http://schemas.microsoft.com/office/powerpoint/2010/main" val="32271309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 altLang="zh-CN" sz="1200" b="0" i="0" u="none" strike="noStrike" kern="1200" dirty="0">
                <a:solidFill>
                  <a:schemeClr val="tx1"/>
                </a:solidFill>
                <a:effectLst/>
                <a:latin typeface="+mn-lt"/>
                <a:ea typeface="+mn-ea"/>
                <a:cs typeface="+mn-cs"/>
              </a:rPr>
              <a:t>To further understand the network latency, we analyze the hop number and hop-level latency breakdown.</a:t>
            </a:r>
            <a:endParaRPr lang="en" altLang="zh-CN" b="0" dirty="0">
              <a:effectLst/>
            </a:endParaRPr>
          </a:p>
          <a:p>
            <a:pPr rtl="0"/>
            <a:r>
              <a:rPr lang="en" altLang="zh-CN" sz="1200" b="0" i="0" u="none" strike="noStrike" kern="1200" dirty="0">
                <a:solidFill>
                  <a:schemeClr val="tx1"/>
                </a:solidFill>
                <a:effectLst/>
                <a:latin typeface="+mn-lt"/>
                <a:ea typeface="+mn-ea"/>
                <a:cs typeface="+mn-cs"/>
              </a:rPr>
              <a:t>The hop number to the nearest edge ranges from 5 to 12 hops, which is much fewer than the clouds (which range from 10 to 16 hops).</a:t>
            </a:r>
            <a:endParaRPr lang="en" altLang="zh-CN" b="0" dirty="0">
              <a:effectLst/>
            </a:endParaRPr>
          </a:p>
          <a:p>
            <a:br>
              <a:rPr lang="en" altLang="zh-CN" dirty="0"/>
            </a:br>
            <a:endParaRPr kumimoji="1" lang="zh-CN" altLang="en-US" dirty="0"/>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14</a:t>
            </a:fld>
            <a:endParaRPr kumimoji="1" lang="zh-CN" altLang="en-US"/>
          </a:p>
        </p:txBody>
      </p:sp>
    </p:spTree>
    <p:extLst>
      <p:ext uri="{BB962C8B-B14F-4D97-AF65-F5344CB8AC3E}">
        <p14:creationId xmlns:p14="http://schemas.microsoft.com/office/powerpoint/2010/main" val="38133911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We breakdown the hop-level latency and highlight the latency of the first three hops and combine the rest. Compared with the nearest cloud site, the first 3 hops dominate more than 70 percent of the total latency, when connecting to the nearest edge site, even 98 percent in 5G, which means that, the current deployment of NEP mainly reduces the inter-city transmission delay.</a:t>
            </a:r>
          </a:p>
          <a:p>
            <a:endParaRPr kumimoji="1" lang="en" altLang="zh-CN" sz="1200" b="0" i="0" u="none" strike="noStrike" kern="1200" dirty="0">
              <a:solidFill>
                <a:schemeClr val="tx1"/>
              </a:solidFill>
              <a:effectLst/>
              <a:latin typeface="+mn-lt"/>
              <a:ea typeface="+mn-ea"/>
              <a:cs typeface="+mn-cs"/>
            </a:endParaRPr>
          </a:p>
          <a:p>
            <a:r>
              <a:rPr kumimoji="1" lang="en" altLang="zh-CN" sz="1200" b="0" i="0" u="none" strike="noStrike" kern="1200" dirty="0">
                <a:solidFill>
                  <a:schemeClr val="tx1"/>
                </a:solidFill>
                <a:effectLst/>
                <a:latin typeface="+mn-lt"/>
                <a:ea typeface="+mn-ea"/>
                <a:cs typeface="+mn-cs"/>
              </a:rPr>
              <a:t>[press]</a:t>
            </a:r>
          </a:p>
          <a:p>
            <a:endParaRPr kumimoji="1" lang="en" altLang="zh-CN" sz="1200" b="0" i="0" u="none" strike="noStrike"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rPr>
              <a:t>From the results, we implicate that, to further reduce the hop number and latency, NEP needs to increase the site density and sink the resources into the core network by collaborating with operators.</a:t>
            </a:r>
            <a:endParaRPr kumimoji="1" lang="en" altLang="zh-CN" sz="1200" b="0" i="0" u="none" strike="noStrike" kern="1200" dirty="0">
              <a:solidFill>
                <a:schemeClr val="tx1"/>
              </a:solidFill>
              <a:effectLst/>
              <a:latin typeface="+mn-lt"/>
              <a:ea typeface="+mn-ea"/>
              <a:cs typeface="+mn-cs"/>
            </a:endParaRPr>
          </a:p>
          <a:p>
            <a:endParaRPr kumimoji="1" lang="en" altLang="zh-CN" sz="1200" b="0" i="0" u="none" strike="noStrike" kern="1200" dirty="0">
              <a:solidFill>
                <a:schemeClr val="tx1"/>
              </a:solidFill>
              <a:effectLst/>
              <a:latin typeface="+mn-lt"/>
              <a:ea typeface="+mn-ea"/>
              <a:cs typeface="+mn-cs"/>
            </a:endParaRPr>
          </a:p>
          <a:p>
            <a:endParaRPr kumimoji="1" lang="en" altLang="zh-CN" sz="1200" b="0" i="0" u="none" strike="noStrike" kern="1200" dirty="0">
              <a:solidFill>
                <a:schemeClr val="tx1"/>
              </a:solidFill>
              <a:effectLst/>
              <a:latin typeface="+mn-lt"/>
              <a:ea typeface="+mn-ea"/>
              <a:cs typeface="+mn-cs"/>
            </a:endParaRPr>
          </a:p>
          <a:p>
            <a:endParaRPr kumimoji="1" lang="en" altLang="zh-CN" sz="1200" b="0" i="0" u="none" strike="noStrike" kern="1200" dirty="0">
              <a:solidFill>
                <a:schemeClr val="tx1"/>
              </a:solidFill>
              <a:effectLst/>
              <a:latin typeface="+mn-lt"/>
              <a:ea typeface="+mn-ea"/>
              <a:cs typeface="+mn-cs"/>
            </a:endParaRPr>
          </a:p>
          <a:p>
            <a:endParaRPr kumimoji="1" lang="zh-CN" altLang="en-US" dirty="0"/>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15</a:t>
            </a:fld>
            <a:endParaRPr kumimoji="1" lang="zh-CN" altLang="en-US"/>
          </a:p>
        </p:txBody>
      </p:sp>
    </p:spTree>
    <p:extLst>
      <p:ext uri="{BB962C8B-B14F-4D97-AF65-F5344CB8AC3E}">
        <p14:creationId xmlns:p14="http://schemas.microsoft.com/office/powerpoint/2010/main" val="2564085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 altLang="zh-CN" sz="1200" b="0" i="0" u="none" strike="noStrike" kern="1200" dirty="0">
                <a:solidFill>
                  <a:schemeClr val="tx1"/>
                </a:solidFill>
                <a:effectLst/>
                <a:latin typeface="+mn-lt"/>
                <a:ea typeface="+mn-ea"/>
                <a:cs typeface="+mn-cs"/>
              </a:rPr>
              <a:t>For throughput testing, we want to find how does the geographic distance affects the network throughput, so help us understand how NEP-like edge platforms improve the network throughput compared to remote clouds.</a:t>
            </a:r>
            <a:endParaRPr lang="en" altLang="zh-CN" b="0" dirty="0">
              <a:effectLst/>
            </a:endParaRPr>
          </a:p>
          <a:p>
            <a:pPr rtl="0"/>
            <a:r>
              <a:rPr lang="en" altLang="zh-CN" sz="1200" b="0" i="0" u="none" strike="noStrike" kern="1200" dirty="0">
                <a:solidFill>
                  <a:schemeClr val="tx1"/>
                </a:solidFill>
                <a:effectLst/>
                <a:latin typeface="+mn-lt"/>
                <a:ea typeface="+mn-ea"/>
                <a:cs typeface="+mn-cs"/>
              </a:rPr>
              <a:t>Our key observation is that, </a:t>
            </a:r>
            <a:r>
              <a:rPr lang="en-US" altLang="zh-CN" sz="1200" b="0" i="0" u="none" strike="noStrike" kern="1200" dirty="0">
                <a:solidFill>
                  <a:schemeClr val="tx1"/>
                </a:solidFill>
                <a:effectLst/>
                <a:latin typeface="+mn-lt"/>
                <a:ea typeface="+mn-ea"/>
                <a:cs typeface="+mn-cs"/>
              </a:rPr>
              <a:t>[press], </a:t>
            </a:r>
            <a:r>
              <a:rPr lang="en" altLang="zh-CN" sz="1200" b="0" i="0" u="none" strike="noStrike" kern="1200" dirty="0">
                <a:solidFill>
                  <a:schemeClr val="tx1"/>
                </a:solidFill>
                <a:effectLst/>
                <a:latin typeface="+mn-lt"/>
                <a:ea typeface="+mn-ea"/>
                <a:cs typeface="+mn-cs"/>
              </a:rPr>
              <a:t>when throughput is low, for example, less than 100 Mbps for LTE and Wi-Fi, the correlation between the distance and throughput is negligible.</a:t>
            </a:r>
          </a:p>
          <a:p>
            <a:pPr rtl="0"/>
            <a:endParaRPr lang="en" altLang="zh-CN" sz="1200" b="0" i="0" u="none" strike="noStrike" kern="1200" dirty="0">
              <a:solidFill>
                <a:schemeClr val="tx1"/>
              </a:solidFill>
              <a:effectLst/>
              <a:latin typeface="+mn-lt"/>
              <a:ea typeface="+mn-ea"/>
              <a:cs typeface="+mn-cs"/>
            </a:endParaRPr>
          </a:p>
          <a:p>
            <a:pPr rtl="0"/>
            <a:endParaRPr lang="en" altLang="zh-CN" b="0" dirty="0">
              <a:effectLst/>
            </a:endParaRPr>
          </a:p>
          <a:p>
            <a:br>
              <a:rPr lang="en" altLang="zh-CN" dirty="0"/>
            </a:br>
            <a:br>
              <a:rPr lang="en" altLang="zh-CN" dirty="0"/>
            </a:br>
            <a:endParaRPr kumimoji="1" lang="zh-CN" altLang="en-US" dirty="0"/>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16</a:t>
            </a:fld>
            <a:endParaRPr kumimoji="1" lang="zh-CN" altLang="en-US"/>
          </a:p>
        </p:txBody>
      </p:sp>
    </p:spTree>
    <p:extLst>
      <p:ext uri="{BB962C8B-B14F-4D97-AF65-F5344CB8AC3E}">
        <p14:creationId xmlns:p14="http://schemas.microsoft.com/office/powerpoint/2010/main" val="2290489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Only when the throughput reaches high, [press] as 5G downlink and wired access, the correlation becomes significant, and the throughput degrades as physical distance increases. </a:t>
            </a:r>
          </a:p>
          <a:p>
            <a:endParaRPr lang="en" altLang="zh-CN" sz="1200" b="0" i="0" u="none" strike="noStrike" kern="1200" dirty="0">
              <a:solidFill>
                <a:schemeClr val="tx1"/>
              </a:solidFill>
              <a:effectLst/>
              <a:latin typeface="+mn-lt"/>
              <a:ea typeface="+mn-ea"/>
              <a:cs typeface="+mn-cs"/>
            </a:endParaRPr>
          </a:p>
          <a:p>
            <a:r>
              <a:rPr lang="en" altLang="zh-CN" sz="1200" b="0" i="0" u="none" strike="noStrike" kern="1200" dirty="0">
                <a:solidFill>
                  <a:schemeClr val="tx1"/>
                </a:solidFill>
                <a:effectLst/>
                <a:latin typeface="+mn-lt"/>
                <a:ea typeface="+mn-ea"/>
                <a:cs typeface="+mn-cs"/>
              </a:rPr>
              <a:t>[press]</a:t>
            </a:r>
          </a:p>
          <a:p>
            <a:endParaRPr lang="en" altLang="zh-CN" sz="1200" b="0" i="0" u="none" strike="noStrike" kern="1200" dirty="0">
              <a:solidFill>
                <a:schemeClr val="tx1"/>
              </a:solidFill>
              <a:effectLst/>
              <a:latin typeface="+mn-lt"/>
              <a:ea typeface="+mn-ea"/>
              <a:cs typeface="+mn-cs"/>
            </a:endParaRPr>
          </a:p>
          <a:p>
            <a:pPr rtl="0"/>
            <a:r>
              <a:rPr lang="en" altLang="zh-CN" sz="1200" b="0" i="0" u="none" strike="noStrike" kern="1200" dirty="0">
                <a:solidFill>
                  <a:schemeClr val="tx1"/>
                </a:solidFill>
                <a:effectLst/>
                <a:latin typeface="+mn-lt"/>
                <a:ea typeface="+mn-ea"/>
                <a:cs typeface="+mn-cs"/>
              </a:rPr>
              <a:t>The reason is that, with LTE/Wi-Fi access, the network throughput is usually bounded by the bandwidth capacity at the wireless hop, but when capacity is high, the bottleneck resides at the Internet link.</a:t>
            </a:r>
            <a:endParaRPr lang="en" altLang="zh-CN" b="0" dirty="0">
              <a:effectLst/>
            </a:endParaRPr>
          </a:p>
          <a:p>
            <a:pPr rtl="0"/>
            <a:r>
              <a:rPr lang="en" altLang="zh-CN" sz="1200" b="0" i="0" u="none" strike="noStrike" kern="1200" dirty="0">
                <a:solidFill>
                  <a:schemeClr val="tx1"/>
                </a:solidFill>
                <a:effectLst/>
                <a:latin typeface="+mn-lt"/>
                <a:ea typeface="+mn-ea"/>
                <a:cs typeface="+mn-cs"/>
              </a:rPr>
              <a:t>In the future, we think more emerging and bandwidth-hungry edge applications will benefit from the throughput improvement.</a:t>
            </a:r>
            <a:endParaRPr lang="en" altLang="zh-CN" b="0" dirty="0">
              <a:effectLst/>
            </a:endParaRPr>
          </a:p>
          <a:p>
            <a:pPr rtl="0"/>
            <a:endParaRPr kumimoji="1" lang="zh-CN" altLang="en-US" dirty="0"/>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17</a:t>
            </a:fld>
            <a:endParaRPr kumimoji="1" lang="zh-CN" altLang="en-US"/>
          </a:p>
        </p:txBody>
      </p:sp>
    </p:spTree>
    <p:extLst>
      <p:ext uri="{BB962C8B-B14F-4D97-AF65-F5344CB8AC3E}">
        <p14:creationId xmlns:p14="http://schemas.microsoft.com/office/powerpoint/2010/main" val="3477781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 altLang="zh-CN" sz="1200" b="0" i="0" u="none" strike="noStrike" kern="1200" dirty="0">
                <a:solidFill>
                  <a:schemeClr val="tx1"/>
                </a:solidFill>
                <a:effectLst/>
                <a:latin typeface="+mn-lt"/>
                <a:ea typeface="+mn-ea"/>
                <a:cs typeface="+mn-cs"/>
              </a:rPr>
              <a:t>Through our controlled experiments, we deploy cloud gaming and live streaming backend on NEP sites.</a:t>
            </a:r>
          </a:p>
          <a:p>
            <a:pPr rtl="0"/>
            <a:r>
              <a:rPr lang="en" altLang="zh-CN" sz="1200" b="0" i="0" u="none" strike="noStrike" kern="1200" dirty="0">
                <a:solidFill>
                  <a:schemeClr val="tx1"/>
                </a:solidFill>
                <a:effectLst/>
                <a:latin typeface="+mn-lt"/>
                <a:ea typeface="+mn-ea"/>
                <a:cs typeface="+mn-cs"/>
              </a:rPr>
              <a:t>For cloud gaming, we follow prior work to measure the end-to-end performance, and I will present the results.</a:t>
            </a:r>
          </a:p>
          <a:p>
            <a:pPr rtl="0"/>
            <a:endParaRPr lang="en"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18</a:t>
            </a:fld>
            <a:endParaRPr kumimoji="1" lang="zh-CN" altLang="en-US"/>
          </a:p>
        </p:txBody>
      </p:sp>
    </p:spTree>
    <p:extLst>
      <p:ext uri="{BB962C8B-B14F-4D97-AF65-F5344CB8AC3E}">
        <p14:creationId xmlns:p14="http://schemas.microsoft.com/office/powerpoint/2010/main" val="28254475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 altLang="zh-CN" sz="1200" b="0" i="0" u="none" strike="noStrike" kern="1200" dirty="0">
                <a:solidFill>
                  <a:schemeClr val="tx1"/>
                </a:solidFill>
                <a:effectLst/>
                <a:latin typeface="+mn-lt"/>
                <a:ea typeface="+mn-ea"/>
                <a:cs typeface="+mn-cs"/>
              </a:rPr>
              <a:t>The response delay of cloud gaming is shown in the figure. Overall, with a good network condition (like Wi-Fi in our case) and nearby VMs, [press], cloud gaming can achieve less than 100ms response delay, and the distance matters. The remote cloud VMs lengthen the delay by up to 60ms.</a:t>
            </a:r>
            <a:endParaRPr lang="en" altLang="zh-CN" b="0" dirty="0">
              <a:effectLst/>
            </a:endParaRPr>
          </a:p>
          <a:p>
            <a:pPr rtl="0"/>
            <a:r>
              <a:rPr lang="en" altLang="zh-CN" sz="1200" b="0" i="0" u="none" strike="noStrike" kern="1200" dirty="0">
                <a:solidFill>
                  <a:schemeClr val="tx1"/>
                </a:solidFill>
                <a:effectLst/>
                <a:latin typeface="+mn-lt"/>
                <a:ea typeface="+mn-ea"/>
                <a:cs typeface="+mn-cs"/>
              </a:rPr>
              <a:t>Corresponding RTT results show that, to reduce the response delay, the network latency to the nearest edge VM is no longer the bottleneck (the propagation delay is only about 12 </a:t>
            </a:r>
            <a:r>
              <a:rPr lang="en" altLang="zh-CN" sz="1200" b="0" i="0" u="none" strike="noStrike" kern="1200" dirty="0" err="1">
                <a:solidFill>
                  <a:schemeClr val="tx1"/>
                </a:solidFill>
                <a:effectLst/>
                <a:latin typeface="+mn-lt"/>
                <a:ea typeface="+mn-ea"/>
                <a:cs typeface="+mn-cs"/>
              </a:rPr>
              <a:t>ms</a:t>
            </a:r>
            <a:r>
              <a:rPr lang="en" altLang="zh-CN" sz="1200" b="0" i="0" u="none" strike="noStrike" kern="1200" dirty="0">
                <a:solidFill>
                  <a:schemeClr val="tx1"/>
                </a:solidFill>
                <a:effectLst/>
                <a:latin typeface="+mn-lt"/>
                <a:ea typeface="+mn-ea"/>
                <a:cs typeface="+mn-cs"/>
              </a:rPr>
              <a:t>).</a:t>
            </a:r>
          </a:p>
          <a:p>
            <a:pPr rtl="0"/>
            <a:r>
              <a:rPr lang="en" altLang="zh-CN" sz="1200" b="0" i="0" u="none" strike="noStrike" kern="1200" dirty="0">
                <a:solidFill>
                  <a:schemeClr val="tx1"/>
                </a:solidFill>
                <a:effectLst/>
                <a:latin typeface="+mn-lt"/>
                <a:ea typeface="+mn-ea"/>
                <a:cs typeface="+mn-cs"/>
              </a:rPr>
              <a:t>[press]</a:t>
            </a:r>
            <a:endParaRPr lang="en" altLang="zh-CN" b="0" dirty="0">
              <a:effectLst/>
            </a:endParaRPr>
          </a:p>
          <a:p>
            <a:pPr rtl="0"/>
            <a:r>
              <a:rPr lang="en" altLang="zh-CN" sz="1200" b="0" i="0" u="none" strike="noStrike" kern="1200" dirty="0">
                <a:solidFill>
                  <a:schemeClr val="tx1"/>
                </a:solidFill>
                <a:effectLst/>
                <a:latin typeface="+mn-lt"/>
                <a:ea typeface="+mn-ea"/>
                <a:cs typeface="+mn-cs"/>
              </a:rPr>
              <a:t>By our results, </a:t>
            </a:r>
            <a:r>
              <a:rPr lang="en" altLang="zh-CN" sz="1200" b="0" i="0" u="none" strike="noStrike" kern="1200">
                <a:solidFill>
                  <a:schemeClr val="tx1"/>
                </a:solidFill>
                <a:effectLst/>
                <a:latin typeface="+mn-lt"/>
                <a:ea typeface="+mn-ea"/>
                <a:cs typeface="+mn-cs"/>
              </a:rPr>
              <a:t>we think, to </a:t>
            </a:r>
            <a:r>
              <a:rPr lang="en" altLang="zh-CN" sz="1200" b="0" i="0" u="none" strike="noStrike" kern="1200" dirty="0">
                <a:solidFill>
                  <a:schemeClr val="tx1"/>
                </a:solidFill>
                <a:effectLst/>
                <a:latin typeface="+mn-lt"/>
                <a:ea typeface="+mn-ea"/>
                <a:cs typeface="+mn-cs"/>
              </a:rPr>
              <a:t>achieve better gaming performance, developers need to improve the server-side gaming execution.</a:t>
            </a:r>
            <a:endParaRPr lang="en" altLang="zh-CN" b="0" dirty="0">
              <a:effectLst/>
            </a:endParaRPr>
          </a:p>
          <a:p>
            <a:br>
              <a:rPr lang="en" altLang="zh-CN" dirty="0"/>
            </a:br>
            <a:endParaRPr kumimoji="1" lang="zh-CN" altLang="en-US" dirty="0"/>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19</a:t>
            </a:fld>
            <a:endParaRPr kumimoji="1" lang="zh-CN" altLang="en-US"/>
          </a:p>
        </p:txBody>
      </p:sp>
    </p:spTree>
    <p:extLst>
      <p:ext uri="{BB962C8B-B14F-4D97-AF65-F5344CB8AC3E}">
        <p14:creationId xmlns:p14="http://schemas.microsoft.com/office/powerpoint/2010/main" val="25550364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 altLang="zh-CN" sz="1200" b="0" i="0" u="none" strike="noStrike" kern="1200" dirty="0">
                <a:solidFill>
                  <a:schemeClr val="tx1"/>
                </a:solidFill>
                <a:effectLst/>
                <a:latin typeface="+mn-lt"/>
                <a:ea typeface="+mn-ea"/>
                <a:cs typeface="+mn-cs"/>
              </a:rPr>
              <a:t>Current cloud providers provide wide-range edge computing services by building and deploying their edge platforms, such as Azure Edge Zones and AWS Local Zones.</a:t>
            </a:r>
            <a:endParaRPr lang="en" altLang="zh-CN" b="0" dirty="0">
              <a:effectLst/>
            </a:endParaRPr>
          </a:p>
          <a:p>
            <a:pPr rtl="0"/>
            <a:r>
              <a:rPr lang="en" altLang="zh-CN" sz="1200" b="0" i="0" u="none" strike="noStrike" kern="1200" dirty="0">
                <a:solidFill>
                  <a:schemeClr val="tx1"/>
                </a:solidFill>
                <a:effectLst/>
                <a:latin typeface="+mn-lt"/>
                <a:ea typeface="+mn-ea"/>
                <a:cs typeface="+mn-cs"/>
              </a:rPr>
              <a:t>These infrastructures brings computation and storage closer to end-users, aims to benefit a lot of interactive applications, for example, autonomous driving, AR/VR, and smart cities.</a:t>
            </a:r>
            <a:endParaRPr lang="en" altLang="zh-CN" b="0" dirty="0">
              <a:effectLst/>
            </a:endParaRPr>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2</a:t>
            </a:fld>
            <a:endParaRPr kumimoji="1" lang="zh-CN" altLang="en-US"/>
          </a:p>
        </p:txBody>
      </p:sp>
    </p:spTree>
    <p:extLst>
      <p:ext uri="{BB962C8B-B14F-4D97-AF65-F5344CB8AC3E}">
        <p14:creationId xmlns:p14="http://schemas.microsoft.com/office/powerpoint/2010/main" val="5614011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 altLang="zh-CN" sz="1200" b="0" i="0" u="none" strike="noStrike" kern="1200" dirty="0">
                <a:solidFill>
                  <a:schemeClr val="tx1"/>
                </a:solidFill>
                <a:effectLst/>
                <a:latin typeface="+mn-lt"/>
                <a:ea typeface="+mn-ea"/>
                <a:cs typeface="+mn-cs"/>
              </a:rPr>
              <a:t>Next, I will introduce the analytics of edge workloads. </a:t>
            </a:r>
            <a:endParaRPr lang="en" altLang="zh-CN" b="0" dirty="0">
              <a:effectLst/>
            </a:endParaRPr>
          </a:p>
          <a:p>
            <a:pPr rtl="0"/>
            <a:r>
              <a:rPr lang="en" altLang="zh-CN" sz="1200" b="0" i="0" u="none" strike="noStrike" kern="1200" dirty="0">
                <a:solidFill>
                  <a:schemeClr val="tx1"/>
                </a:solidFill>
                <a:effectLst/>
                <a:latin typeface="+mn-lt"/>
                <a:ea typeface="+mn-ea"/>
                <a:cs typeface="+mn-cs"/>
              </a:rPr>
              <a:t>We choose Azure Dataset in 2019 for comparison.</a:t>
            </a:r>
            <a:endParaRPr lang="en" altLang="zh-CN" b="0" dirty="0">
              <a:effectLst/>
            </a:endParaRPr>
          </a:p>
          <a:p>
            <a:pPr rtl="0"/>
            <a:r>
              <a:rPr lang="en" altLang="zh-CN" sz="1200" b="0" i="0" u="none" strike="noStrike" kern="1200" dirty="0">
                <a:solidFill>
                  <a:schemeClr val="tx1"/>
                </a:solidFill>
                <a:effectLst/>
                <a:latin typeface="+mn-lt"/>
                <a:ea typeface="+mn-ea"/>
                <a:cs typeface="+mn-cs"/>
              </a:rPr>
              <a:t>Due to the time limit, I will show the VM subscription and CPU usage of edge workloads. More details can be seen in our paper!</a:t>
            </a:r>
            <a:endParaRPr lang="en" altLang="zh-CN" b="0" dirty="0">
              <a:effectLst/>
            </a:endParaRPr>
          </a:p>
          <a:p>
            <a:br>
              <a:rPr lang="en" altLang="zh-CN" dirty="0"/>
            </a:br>
            <a:endParaRPr kumimoji="1" lang="zh-CN" altLang="en-US" dirty="0"/>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20</a:t>
            </a:fld>
            <a:endParaRPr kumimoji="1" lang="zh-CN" altLang="en-US"/>
          </a:p>
        </p:txBody>
      </p:sp>
    </p:spTree>
    <p:extLst>
      <p:ext uri="{BB962C8B-B14F-4D97-AF65-F5344CB8AC3E}">
        <p14:creationId xmlns:p14="http://schemas.microsoft.com/office/powerpoint/2010/main" val="340482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 altLang="zh-CN" sz="1200" b="0" i="0" u="none" strike="noStrike" kern="1200" dirty="0">
                <a:solidFill>
                  <a:schemeClr val="tx1"/>
                </a:solidFill>
                <a:effectLst/>
                <a:latin typeface="+mn-lt"/>
                <a:ea typeface="+mn-ea"/>
                <a:cs typeface="+mn-cs"/>
              </a:rPr>
              <a:t>First, we compare the number of resources allocated to each VM on NEP and Azure Cloud. It’s to be noted that</a:t>
            </a:r>
            <a:r>
              <a:rPr lang="en-US" altLang="zh-CN" sz="1200" b="0" i="0" u="none" strike="noStrike" kern="1200" dirty="0">
                <a:solidFill>
                  <a:schemeClr val="tx1"/>
                </a:solidFill>
                <a:effectLst/>
                <a:latin typeface="+mn-lt"/>
                <a:ea typeface="+mn-ea"/>
                <a:cs typeface="+mn-cs"/>
              </a:rPr>
              <a:t>, </a:t>
            </a:r>
            <a:r>
              <a:rPr lang="en" altLang="zh-CN" sz="1200" b="0" i="0" u="none" strike="noStrike" kern="1200" dirty="0">
                <a:solidFill>
                  <a:schemeClr val="tx1"/>
                </a:solidFill>
                <a:effectLst/>
                <a:latin typeface="+mn-lt"/>
                <a:ea typeface="+mn-ea"/>
                <a:cs typeface="+mn-cs"/>
              </a:rPr>
              <a:t>NEP provides very similar VM configuration options in terms of CPU and memory to customers as Azure Cloud does.</a:t>
            </a:r>
            <a:endParaRPr lang="en" altLang="zh-CN" b="0" dirty="0">
              <a:effectLst/>
            </a:endParaRPr>
          </a:p>
          <a:p>
            <a:pPr rtl="0"/>
            <a:r>
              <a:rPr lang="en" altLang="zh-CN" sz="1200" b="0" i="0" u="none" strike="noStrike" kern="1200" dirty="0">
                <a:solidFill>
                  <a:schemeClr val="tx1"/>
                </a:solidFill>
                <a:effectLst/>
                <a:latin typeface="+mn-lt"/>
                <a:ea typeface="+mn-ea"/>
                <a:cs typeface="+mn-cs"/>
              </a:rPr>
              <a:t>To briefly illustrate the observation, NEP VMs typically request more resources than Azure Cloud, such as </a:t>
            </a:r>
          </a:p>
          <a:p>
            <a:pPr rtl="0"/>
            <a:r>
              <a:rPr lang="en" altLang="zh-CN" sz="1200" b="0" i="0" u="none" strike="noStrike" kern="1200" dirty="0">
                <a:solidFill>
                  <a:schemeClr val="tx1"/>
                </a:solidFill>
                <a:effectLst/>
                <a:latin typeface="+mn-lt"/>
                <a:ea typeface="+mn-ea"/>
                <a:cs typeface="+mn-cs"/>
              </a:rPr>
              <a:t>The median number of CPU cores is 8 for NEP compared with 1 for Azure. </a:t>
            </a:r>
          </a:p>
          <a:p>
            <a:pPr rtl="0"/>
            <a:r>
              <a:rPr lang="en" altLang="zh-CN" sz="1200" b="0" i="0" u="none" strike="noStrike" kern="1200" dirty="0">
                <a:solidFill>
                  <a:schemeClr val="tx1"/>
                </a:solidFill>
                <a:effectLst/>
                <a:latin typeface="+mn-lt"/>
                <a:ea typeface="+mn-ea"/>
                <a:cs typeface="+mn-cs"/>
              </a:rPr>
              <a:t>The memory is 32GigaBytes for NEP while 4GigaBytes for Azure Cloud.</a:t>
            </a:r>
            <a:endParaRPr lang="en" altLang="zh-CN" b="0" dirty="0">
              <a:effectLst/>
            </a:endParaRPr>
          </a:p>
          <a:p>
            <a:pPr rtl="0"/>
            <a:r>
              <a:rPr lang="en" altLang="zh-CN" sz="1200" b="0" i="0" u="none" strike="noStrike" kern="1200" dirty="0">
                <a:solidFill>
                  <a:schemeClr val="tx1"/>
                </a:solidFill>
                <a:effectLst/>
                <a:latin typeface="+mn-lt"/>
                <a:ea typeface="+mn-ea"/>
                <a:cs typeface="+mn-cs"/>
              </a:rPr>
              <a:t>[press]</a:t>
            </a:r>
            <a:br>
              <a:rPr lang="en" altLang="zh-CN" dirty="0"/>
            </a:br>
            <a:r>
              <a:rPr lang="en" altLang="zh-CN" dirty="0"/>
              <a:t>With above observations,</a:t>
            </a:r>
            <a:r>
              <a:rPr lang="en" altLang="zh-CN" sz="1200" b="0" i="0" u="none" strike="noStrike" kern="1200" dirty="0">
                <a:solidFill>
                  <a:schemeClr val="tx1"/>
                </a:solidFill>
                <a:effectLst/>
                <a:latin typeface="+mn-lt"/>
                <a:ea typeface="+mn-ea"/>
                <a:cs typeface="+mn-cs"/>
              </a:rPr>
              <a:t> we implicate that the large VM size of NEP-like edge platforms may cause severe resource fragments. Dynamic VM migration and resource disaggregation may help to solve this problem.</a:t>
            </a:r>
            <a:endParaRPr kumimoji="1" lang="zh-CN" altLang="en-US" dirty="0"/>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21</a:t>
            </a:fld>
            <a:endParaRPr kumimoji="1" lang="zh-CN" altLang="en-US"/>
          </a:p>
        </p:txBody>
      </p:sp>
    </p:spTree>
    <p:extLst>
      <p:ext uri="{BB962C8B-B14F-4D97-AF65-F5344CB8AC3E}">
        <p14:creationId xmlns:p14="http://schemas.microsoft.com/office/powerpoint/2010/main" val="39888585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 altLang="zh-CN" sz="1200" b="0" i="0" u="none" strike="noStrike" kern="1200" dirty="0">
                <a:solidFill>
                  <a:schemeClr val="tx1"/>
                </a:solidFill>
                <a:effectLst/>
                <a:latin typeface="+mn-lt"/>
                <a:ea typeface="+mn-ea"/>
                <a:cs typeface="+mn-cs"/>
              </a:rPr>
              <a:t>We also analyze per-VM CPU usage on edge and cloud sites. </a:t>
            </a:r>
          </a:p>
          <a:p>
            <a:pPr rtl="0"/>
            <a:r>
              <a:rPr lang="en" altLang="zh-CN" sz="1200" b="0" i="0" u="none" strike="noStrike" kern="1200" dirty="0">
                <a:solidFill>
                  <a:schemeClr val="tx1"/>
                </a:solidFill>
                <a:effectLst/>
                <a:latin typeface="+mn-lt"/>
                <a:ea typeface="+mn-ea"/>
                <a:cs typeface="+mn-cs"/>
              </a:rPr>
              <a:t>And we find that VM CPUs on NEP are much less utilized than Azure Cloud, either on average or the nighty-fifth percentile.</a:t>
            </a:r>
            <a:endParaRPr lang="en" altLang="zh-CN" b="0" dirty="0">
              <a:effectLst/>
            </a:endParaRPr>
          </a:p>
          <a:p>
            <a:pPr rtl="0"/>
            <a:r>
              <a:rPr lang="en" altLang="zh-CN" sz="1200" b="0" i="0" u="none" strike="noStrike" kern="1200" dirty="0">
                <a:solidFill>
                  <a:schemeClr val="tx1"/>
                </a:solidFill>
                <a:effectLst/>
                <a:latin typeface="+mn-lt"/>
                <a:ea typeface="+mn-ea"/>
                <a:cs typeface="+mn-cs"/>
              </a:rPr>
              <a:t>For example, 74 percent of NEP VMs have less than 10% CPU utilization on average, while this number is 47 for Azure Cloud.</a:t>
            </a:r>
            <a:endParaRPr lang="en" altLang="zh-CN" b="0" dirty="0">
              <a:effectLst/>
            </a:endParaRPr>
          </a:p>
          <a:p>
            <a:pPr rtl="0"/>
            <a:r>
              <a:rPr lang="en" altLang="zh-CN" sz="1200" b="0" i="0" u="none" strike="noStrike" kern="1200" dirty="0">
                <a:solidFill>
                  <a:schemeClr val="tx1"/>
                </a:solidFill>
                <a:effectLst/>
                <a:latin typeface="+mn-lt"/>
                <a:ea typeface="+mn-ea"/>
                <a:cs typeface="+mn-cs"/>
              </a:rPr>
              <a:t>We can say edge customers tend to over-provision the hardware resources for VMs.</a:t>
            </a:r>
            <a:endParaRPr lang="en" altLang="zh-CN" b="0" dirty="0">
              <a:effectLst/>
            </a:endParaRPr>
          </a:p>
          <a:p>
            <a:pPr rtl="0"/>
            <a:br>
              <a:rPr lang="en" altLang="zh-CN" dirty="0"/>
            </a:br>
            <a:r>
              <a:rPr lang="en" altLang="zh-CN" sz="1200" b="0" i="0" u="none" strike="noStrike" kern="1200" dirty="0">
                <a:solidFill>
                  <a:schemeClr val="tx1"/>
                </a:solidFill>
                <a:effectLst/>
                <a:latin typeface="+mn-lt"/>
                <a:ea typeface="+mn-ea"/>
                <a:cs typeface="+mn-cs"/>
              </a:rPr>
              <a:t>We also find edge VMs exhibit more usage variance across time than the clouds. We think the reason is that applications deployed on edge platforms are more likely to be interactive so the usage highly depends on human activities.</a:t>
            </a:r>
          </a:p>
          <a:p>
            <a:pPr rtl="0"/>
            <a:endParaRPr lang="en" altLang="zh-CN" sz="1200" b="0" i="0" u="none" strike="noStrike" kern="1200" dirty="0">
              <a:solidFill>
                <a:schemeClr val="tx1"/>
              </a:solidFill>
              <a:effectLst/>
              <a:latin typeface="+mn-lt"/>
              <a:ea typeface="+mn-ea"/>
              <a:cs typeface="+mn-cs"/>
            </a:endParaRPr>
          </a:p>
          <a:p>
            <a:pPr rtl="0"/>
            <a:r>
              <a:rPr lang="en" altLang="zh-CN" sz="1200" b="0" i="0" u="none" strike="noStrike" kern="1200" dirty="0">
                <a:solidFill>
                  <a:schemeClr val="tx1"/>
                </a:solidFill>
                <a:effectLst/>
                <a:latin typeface="+mn-lt"/>
                <a:ea typeface="+mn-ea"/>
                <a:cs typeface="+mn-cs"/>
              </a:rPr>
              <a:t>[press]</a:t>
            </a:r>
            <a:endParaRPr lang="en" altLang="zh-CN" b="0" dirty="0">
              <a:effectLst/>
            </a:endParaRPr>
          </a:p>
          <a:p>
            <a:pPr rtl="0"/>
            <a:br>
              <a:rPr lang="en" altLang="zh-CN" b="0" dirty="0">
                <a:effectLst/>
              </a:rPr>
            </a:br>
            <a:r>
              <a:rPr lang="en" altLang="zh-CN" b="0" dirty="0">
                <a:effectLst/>
              </a:rPr>
              <a:t>We infer from the results that </a:t>
            </a:r>
            <a:r>
              <a:rPr lang="en" altLang="zh-CN" sz="1200" b="0" i="0" u="none" strike="noStrike" kern="1200" dirty="0">
                <a:solidFill>
                  <a:schemeClr val="tx1"/>
                </a:solidFill>
                <a:effectLst/>
                <a:latin typeface="+mn-lt"/>
                <a:ea typeface="+mn-ea"/>
                <a:cs typeface="+mn-cs"/>
              </a:rPr>
              <a:t>the relatively low but highly skewed CPU usage challenges the NEP’s VM management. To better utilize the CPU resources, NEP may need smart VM placement algorithms or employ more elastic computing forms.</a:t>
            </a:r>
            <a:endParaRPr lang="en" altLang="zh-CN" b="0" dirty="0">
              <a:effectLst/>
            </a:endParaRPr>
          </a:p>
          <a:p>
            <a:br>
              <a:rPr lang="en" altLang="zh-CN" dirty="0"/>
            </a:br>
            <a:endParaRPr kumimoji="1" lang="zh-CN" altLang="en-US" dirty="0"/>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22</a:t>
            </a:fld>
            <a:endParaRPr kumimoji="1" lang="zh-CN" altLang="en-US"/>
          </a:p>
        </p:txBody>
      </p:sp>
    </p:spTree>
    <p:extLst>
      <p:ext uri="{BB962C8B-B14F-4D97-AF65-F5344CB8AC3E}">
        <p14:creationId xmlns:p14="http://schemas.microsoft.com/office/powerpoint/2010/main" val="26177067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br>
              <a:rPr lang="en" altLang="zh-CN" b="0" dirty="0">
                <a:effectLst/>
              </a:rPr>
            </a:br>
            <a:r>
              <a:rPr lang="en" altLang="zh-CN" b="0" dirty="0">
                <a:effectLst/>
              </a:rPr>
              <a:t>OK! </a:t>
            </a:r>
            <a:r>
              <a:rPr lang="en" altLang="zh-CN" sz="1200" b="0" i="0" u="none" strike="noStrike" kern="1200" dirty="0">
                <a:solidFill>
                  <a:schemeClr val="tx1"/>
                </a:solidFill>
                <a:effectLst/>
                <a:latin typeface="+mn-lt"/>
                <a:ea typeface="+mn-ea"/>
                <a:cs typeface="+mn-cs"/>
              </a:rPr>
              <a:t>To conclude, we do the first comprehensive measurement on a commercial, multi-tenant edge platform. And our results lead to insightful implications for designing future edge platforms and developing edge-based applications.</a:t>
            </a:r>
            <a:endParaRPr lang="en" altLang="zh-CN" b="0" dirty="0">
              <a:effectLst/>
            </a:endParaRPr>
          </a:p>
          <a:p>
            <a:pPr rtl="0"/>
            <a:r>
              <a:rPr lang="en" altLang="zh-CN" sz="1200" b="0" i="0" u="none" strike="noStrike" kern="1200" dirty="0">
                <a:solidFill>
                  <a:schemeClr val="tx1"/>
                </a:solidFill>
                <a:effectLst/>
                <a:latin typeface="+mn-lt"/>
                <a:ea typeface="+mn-ea"/>
                <a:cs typeface="+mn-cs"/>
              </a:rPr>
              <a:t>In addition, we open-source edge workloads and hope this can help the edge computing community!</a:t>
            </a:r>
            <a:endParaRPr lang="en" altLang="zh-CN" b="0" dirty="0">
              <a:effectLst/>
            </a:endParaRPr>
          </a:p>
          <a:p>
            <a:br>
              <a:rPr lang="en" altLang="zh-CN" dirty="0"/>
            </a:br>
            <a:endParaRPr kumimoji="1" lang="zh-CN" altLang="en-US" dirty="0"/>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23</a:t>
            </a:fld>
            <a:endParaRPr kumimoji="1" lang="zh-CN" altLang="en-US"/>
          </a:p>
        </p:txBody>
      </p:sp>
    </p:spTree>
    <p:extLst>
      <p:ext uri="{BB962C8B-B14F-4D97-AF65-F5344CB8AC3E}">
        <p14:creationId xmlns:p14="http://schemas.microsoft.com/office/powerpoint/2010/main" val="9359539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 altLang="zh-CN" sz="1200" b="0" i="0" u="none" strike="noStrike" kern="1200" dirty="0">
                <a:solidFill>
                  <a:schemeClr val="tx1"/>
                </a:solidFill>
                <a:effectLst/>
                <a:latin typeface="+mn-lt"/>
                <a:ea typeface="+mn-ea"/>
                <a:cs typeface="+mn-cs"/>
              </a:rPr>
              <a:t>We give special thanks to Alibaba Group for their contribution to this work. And Thanks for your listening! </a:t>
            </a:r>
            <a:endParaRPr lang="en" altLang="zh-CN" b="0" dirty="0">
              <a:effectLst/>
            </a:endParaRPr>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24</a:t>
            </a:fld>
            <a:endParaRPr kumimoji="1" lang="zh-CN" altLang="en-US"/>
          </a:p>
        </p:txBody>
      </p:sp>
    </p:spTree>
    <p:extLst>
      <p:ext uri="{BB962C8B-B14F-4D97-AF65-F5344CB8AC3E}">
        <p14:creationId xmlns:p14="http://schemas.microsoft.com/office/powerpoint/2010/main" val="1558622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In this paper, we will analyze NEP, which is commercially known as Alibaba ENS, a leading edge platform in China.</a:t>
            </a:r>
          </a:p>
          <a:p>
            <a:r>
              <a:rPr lang="en" altLang="zh-CN" sz="1200" b="0" i="0" u="none" strike="noStrike" kern="1200" dirty="0">
                <a:solidFill>
                  <a:schemeClr val="tx1"/>
                </a:solidFill>
                <a:effectLst/>
                <a:latin typeface="+mn-lt"/>
                <a:ea typeface="+mn-ea"/>
                <a:cs typeface="+mn-cs"/>
              </a:rPr>
              <a:t>The primary differences between NEP and current platforms are how physical servers are located and organized. Cloud providers usually build their large datacenters across geographical locations, while edge providers treat geo-distribution as their first-class target.</a:t>
            </a:r>
            <a:endParaRPr lang="en" altLang="zh-CN" b="0" dirty="0">
              <a:effectLst/>
            </a:endParaRPr>
          </a:p>
          <a:p>
            <a:pPr rtl="0"/>
            <a:r>
              <a:rPr lang="en" altLang="zh-CN" sz="1200" b="0" i="0" u="none" strike="noStrike" kern="1200" dirty="0">
                <a:solidFill>
                  <a:schemeClr val="tx1"/>
                </a:solidFill>
                <a:effectLst/>
                <a:latin typeface="+mn-lt"/>
                <a:ea typeface="+mn-ea"/>
                <a:cs typeface="+mn-cs"/>
              </a:rPr>
              <a:t>More specifically, NEP is built atop Alibaba CDN, and cooperates with third-party IDCs and network operators, but is mainly based on micro datacenters rather than sinking into cellular core networks.</a:t>
            </a:r>
            <a:endParaRPr lang="en" altLang="zh-CN" b="0" dirty="0">
              <a:effectLst/>
            </a:endParaRPr>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3</a:t>
            </a:fld>
            <a:endParaRPr kumimoji="1" lang="zh-CN" altLang="en-US"/>
          </a:p>
        </p:txBody>
      </p:sp>
    </p:spTree>
    <p:extLst>
      <p:ext uri="{BB962C8B-B14F-4D97-AF65-F5344CB8AC3E}">
        <p14:creationId xmlns:p14="http://schemas.microsoft.com/office/powerpoint/2010/main" val="3197015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 altLang="zh-CN" sz="1200" b="0" i="0" u="none" strike="noStrike" kern="1200" dirty="0">
                <a:solidFill>
                  <a:schemeClr val="tx1"/>
                </a:solidFill>
                <a:effectLst/>
                <a:latin typeface="+mn-lt"/>
                <a:ea typeface="+mn-ea"/>
                <a:cs typeface="+mn-cs"/>
              </a:rPr>
              <a:t>This table shows the deployment scale and density of NEP. Compared with Azure and AWS, NEP is now located in China and covers more than 500 regions. </a:t>
            </a:r>
          </a:p>
          <a:p>
            <a:pPr rtl="0"/>
            <a:endParaRPr lang="en" altLang="zh-CN" sz="1200" b="0" i="0" u="none" strike="noStrike" kern="1200" dirty="0">
              <a:solidFill>
                <a:schemeClr val="tx1"/>
              </a:solidFill>
              <a:effectLst/>
              <a:latin typeface="+mn-lt"/>
              <a:ea typeface="+mn-ea"/>
              <a:cs typeface="+mn-cs"/>
            </a:endParaRPr>
          </a:p>
          <a:p>
            <a:pPr rtl="0"/>
            <a:r>
              <a:rPr lang="en" altLang="zh-CN" sz="1200" b="0" i="0" u="none" strike="noStrike" kern="1200" dirty="0">
                <a:solidFill>
                  <a:schemeClr val="tx1"/>
                </a:solidFill>
                <a:effectLst/>
                <a:latin typeface="+mn-lt"/>
                <a:ea typeface="+mn-ea"/>
                <a:cs typeface="+mn-cs"/>
              </a:rPr>
              <a:t>[press]</a:t>
            </a:r>
          </a:p>
          <a:p>
            <a:pPr rtl="0"/>
            <a:endParaRPr lang="en" altLang="zh-CN" sz="1200" b="0" i="0" u="none" strike="noStrike" kern="1200" dirty="0">
              <a:solidFill>
                <a:schemeClr val="tx1"/>
              </a:solidFill>
              <a:effectLst/>
              <a:latin typeface="+mn-lt"/>
              <a:ea typeface="+mn-ea"/>
              <a:cs typeface="+mn-cs"/>
            </a:endParaRPr>
          </a:p>
          <a:p>
            <a:pPr rtl="0"/>
            <a:r>
              <a:rPr lang="en" altLang="zh-CN" sz="1200" b="0" i="0" u="none" strike="noStrike" kern="1200" dirty="0">
                <a:solidFill>
                  <a:schemeClr val="tx1"/>
                </a:solidFill>
                <a:effectLst/>
                <a:latin typeface="+mn-lt"/>
                <a:ea typeface="+mn-ea"/>
                <a:cs typeface="+mn-cs"/>
              </a:rPr>
              <a:t>The deployment scale of NEP is larger than current edge and cloud platforms.</a:t>
            </a:r>
            <a:endParaRPr kumimoji="1" lang="zh-CN" altLang="en-US" dirty="0"/>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4</a:t>
            </a:fld>
            <a:endParaRPr kumimoji="1" lang="zh-CN" altLang="en-US"/>
          </a:p>
        </p:txBody>
      </p:sp>
    </p:spTree>
    <p:extLst>
      <p:ext uri="{BB962C8B-B14F-4D97-AF65-F5344CB8AC3E}">
        <p14:creationId xmlns:p14="http://schemas.microsoft.com/office/powerpoint/2010/main" val="4214747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 altLang="zh-CN" sz="1200" b="0" i="0" u="none" strike="noStrike" kern="1200" dirty="0">
                <a:solidFill>
                  <a:schemeClr val="tx1"/>
                </a:solidFill>
                <a:effectLst/>
                <a:latin typeface="+mn-lt"/>
                <a:ea typeface="+mn-ea"/>
                <a:cs typeface="+mn-cs"/>
              </a:rPr>
              <a:t>The benefits of edge computing provided by current edge platforms are well known, such as latency reduction, application performance improvement and resource (bandwidth) saving, but there lacks quantitative characteristics of these improvements. So in this work, we conduct to our knowledge</a:t>
            </a:r>
            <a:r>
              <a:rPr lang="en-US" altLang="zh-CN" sz="1200" b="0" i="0" u="none" strike="noStrike" kern="1200" dirty="0">
                <a:solidFill>
                  <a:schemeClr val="tx1"/>
                </a:solidFill>
                <a:effectLst/>
                <a:latin typeface="+mn-lt"/>
                <a:ea typeface="+mn-ea"/>
                <a:cs typeface="+mn-cs"/>
              </a:rPr>
              <a:t>,</a:t>
            </a:r>
            <a:r>
              <a:rPr lang="en" altLang="zh-CN" sz="1200" b="0" i="0" u="none" strike="noStrike" kern="1200" dirty="0">
                <a:solidFill>
                  <a:schemeClr val="tx1"/>
                </a:solidFill>
                <a:effectLst/>
                <a:latin typeface="+mn-lt"/>
                <a:ea typeface="+mn-ea"/>
                <a:cs typeface="+mn-cs"/>
              </a:rPr>
              <a:t> the first measurement on a commercial public edge platform, to reveal the quantitative benefits of NEP-like edge platforms.</a:t>
            </a:r>
            <a:endParaRPr kumimoji="1" lang="zh-CN" altLang="en-US" dirty="0"/>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5</a:t>
            </a:fld>
            <a:endParaRPr kumimoji="1" lang="zh-CN" altLang="en-US"/>
          </a:p>
        </p:txBody>
      </p:sp>
    </p:spTree>
    <p:extLst>
      <p:ext uri="{BB962C8B-B14F-4D97-AF65-F5344CB8AC3E}">
        <p14:creationId xmlns:p14="http://schemas.microsoft.com/office/powerpoint/2010/main" val="2077060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 altLang="zh-CN" sz="1200" b="0" i="0" u="none" strike="noStrike" kern="1200" dirty="0">
                <a:solidFill>
                  <a:schemeClr val="tx1"/>
                </a:solidFill>
                <a:effectLst/>
                <a:latin typeface="+mn-lt"/>
                <a:ea typeface="+mn-ea"/>
                <a:cs typeface="+mn-cs"/>
              </a:rPr>
              <a:t>To begin with, I will introduce the overview of the measurements:</a:t>
            </a:r>
            <a:endParaRPr lang="en" altLang="zh-CN" b="0" dirty="0">
              <a:effectLst/>
            </a:endParaRPr>
          </a:p>
          <a:p>
            <a:pPr rtl="0"/>
            <a:r>
              <a:rPr lang="en" altLang="zh-CN" sz="1200" b="0" i="0" u="none" strike="noStrike" kern="1200" dirty="0">
                <a:solidFill>
                  <a:schemeClr val="tx1"/>
                </a:solidFill>
                <a:effectLst/>
                <a:latin typeface="+mn-lt"/>
                <a:ea typeface="+mn-ea"/>
                <a:cs typeface="+mn-cs"/>
              </a:rPr>
              <a:t>The measurements over NEP are two-fold: Edge performance measurement from end users’ perspective and Edge workloads characterization from edge providers’ perspective.</a:t>
            </a:r>
            <a:br>
              <a:rPr lang="en" altLang="zh-CN" dirty="0"/>
            </a:br>
            <a:endParaRPr kumimoji="1" lang="zh-CN" altLang="en-US" dirty="0"/>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6</a:t>
            </a:fld>
            <a:endParaRPr kumimoji="1" lang="zh-CN" altLang="en-US"/>
          </a:p>
        </p:txBody>
      </p:sp>
    </p:spTree>
    <p:extLst>
      <p:ext uri="{BB962C8B-B14F-4D97-AF65-F5344CB8AC3E}">
        <p14:creationId xmlns:p14="http://schemas.microsoft.com/office/powerpoint/2010/main" val="19144935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 altLang="zh-CN" sz="1200" b="0" i="0" u="none" strike="noStrike" kern="1200" dirty="0">
                <a:solidFill>
                  <a:schemeClr val="tx1"/>
                </a:solidFill>
                <a:effectLst/>
                <a:latin typeface="+mn-lt"/>
                <a:ea typeface="+mn-ea"/>
                <a:cs typeface="+mn-cs"/>
              </a:rPr>
              <a:t>For edge performance, we first conduct crowd-sourcing experiments to dig the latency and throughput improvement.</a:t>
            </a:r>
            <a:endParaRPr lang="en" altLang="zh-CN" b="0" dirty="0">
              <a:effectLst/>
            </a:endParaRPr>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7</a:t>
            </a:fld>
            <a:endParaRPr kumimoji="1" lang="zh-CN" altLang="en-US"/>
          </a:p>
        </p:txBody>
      </p:sp>
    </p:spTree>
    <p:extLst>
      <p:ext uri="{BB962C8B-B14F-4D97-AF65-F5344CB8AC3E}">
        <p14:creationId xmlns:p14="http://schemas.microsoft.com/office/powerpoint/2010/main" val="3161506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 altLang="zh-CN" sz="1200" b="0" i="0" u="none" strike="noStrike" kern="1200" dirty="0">
                <a:solidFill>
                  <a:schemeClr val="tx1"/>
                </a:solidFill>
                <a:effectLst/>
                <a:latin typeface="+mn-lt"/>
                <a:ea typeface="+mn-ea"/>
                <a:cs typeface="+mn-cs"/>
              </a:rPr>
              <a:t>Then we perform controlled experiments, using cloud gaming and live streaming to test the application-level Quality of Experience.</a:t>
            </a:r>
            <a:endParaRPr lang="en" altLang="zh-CN" b="0" dirty="0">
              <a:effectLst/>
            </a:endParaRPr>
          </a:p>
          <a:p>
            <a:br>
              <a:rPr lang="en" altLang="zh-CN" dirty="0"/>
            </a:br>
            <a:endParaRPr kumimoji="1" lang="zh-CN" altLang="en-US" dirty="0"/>
          </a:p>
          <a:p>
            <a:endParaRPr kumimoji="1" lang="zh-CN" altLang="en-US" dirty="0"/>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8</a:t>
            </a:fld>
            <a:endParaRPr kumimoji="1" lang="zh-CN" altLang="en-US"/>
          </a:p>
        </p:txBody>
      </p:sp>
    </p:spTree>
    <p:extLst>
      <p:ext uri="{BB962C8B-B14F-4D97-AF65-F5344CB8AC3E}">
        <p14:creationId xmlns:p14="http://schemas.microsoft.com/office/powerpoint/2010/main" val="42835145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 altLang="zh-CN" sz="1200" b="0" i="0" u="none" strike="noStrike" kern="1200" dirty="0">
                <a:solidFill>
                  <a:schemeClr val="tx1"/>
                </a:solidFill>
                <a:effectLst/>
                <a:latin typeface="+mn-lt"/>
                <a:ea typeface="+mn-ea"/>
                <a:cs typeface="+mn-cs"/>
              </a:rPr>
              <a:t>We analyze NEP’s workloads offline, including VM subscription and resource usage, etc.</a:t>
            </a:r>
            <a:endParaRPr kumimoji="1" lang="zh-CN" altLang="en-US" dirty="0"/>
          </a:p>
        </p:txBody>
      </p:sp>
      <p:sp>
        <p:nvSpPr>
          <p:cNvPr id="4" name="灯片编号占位符 3"/>
          <p:cNvSpPr>
            <a:spLocks noGrp="1"/>
          </p:cNvSpPr>
          <p:nvPr>
            <p:ph type="sldNum" sz="quarter" idx="5"/>
          </p:nvPr>
        </p:nvSpPr>
        <p:spPr/>
        <p:txBody>
          <a:bodyPr/>
          <a:lstStyle/>
          <a:p>
            <a:fld id="{17205E7A-16A3-A84A-B7AE-93CC482700A6}" type="slidenum">
              <a:rPr kumimoji="1" lang="zh-CN" altLang="en-US" smtClean="0"/>
              <a:t>9</a:t>
            </a:fld>
            <a:endParaRPr kumimoji="1" lang="zh-CN" altLang="en-US"/>
          </a:p>
        </p:txBody>
      </p:sp>
    </p:spTree>
    <p:extLst>
      <p:ext uri="{BB962C8B-B14F-4D97-AF65-F5344CB8AC3E}">
        <p14:creationId xmlns:p14="http://schemas.microsoft.com/office/powerpoint/2010/main" val="1690180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052AA5-8A82-BA45-AC3F-59B8B80BD17C}"/>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2F78437B-1B4B-8C4B-B5AF-FB4C19CFD6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97343F45-3E07-0B4F-86F1-E7FFD8AC91E0}"/>
              </a:ext>
            </a:extLst>
          </p:cNvPr>
          <p:cNvSpPr>
            <a:spLocks noGrp="1"/>
          </p:cNvSpPr>
          <p:nvPr>
            <p:ph type="dt" sz="half" idx="10"/>
          </p:nvPr>
        </p:nvSpPr>
        <p:spPr/>
        <p:txBody>
          <a:bodyPr/>
          <a:lstStyle/>
          <a:p>
            <a:fld id="{269DDD5B-1AF7-1447-A082-B57AFB044D27}" type="datetime1">
              <a:rPr kumimoji="1" lang="zh-CN" altLang="en-US" smtClean="0"/>
              <a:t>2021/11/3</a:t>
            </a:fld>
            <a:endParaRPr kumimoji="1" lang="zh-CN" altLang="en-US"/>
          </a:p>
        </p:txBody>
      </p:sp>
      <p:sp>
        <p:nvSpPr>
          <p:cNvPr id="5" name="页脚占位符 4">
            <a:extLst>
              <a:ext uri="{FF2B5EF4-FFF2-40B4-BE49-F238E27FC236}">
                <a16:creationId xmlns:a16="http://schemas.microsoft.com/office/drawing/2014/main" id="{73A67223-37EB-0040-8D61-EBA79AC6FB64}"/>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30194EC-AF7D-0A41-810A-8CC8F9BCA15D}"/>
              </a:ext>
            </a:extLst>
          </p:cNvPr>
          <p:cNvSpPr>
            <a:spLocks noGrp="1"/>
          </p:cNvSpPr>
          <p:nvPr>
            <p:ph type="sldNum" sz="quarter" idx="12"/>
          </p:nvPr>
        </p:nvSpPr>
        <p:spPr/>
        <p:txBody>
          <a:bodyPr/>
          <a:lstStyle/>
          <a:p>
            <a:fld id="{14F5F132-64CF-CE42-8D58-232F10835DF2}" type="slidenum">
              <a:rPr kumimoji="1" lang="zh-CN" altLang="en-US" smtClean="0"/>
              <a:t>‹#›</a:t>
            </a:fld>
            <a:endParaRPr kumimoji="1" lang="zh-CN" altLang="en-US"/>
          </a:p>
        </p:txBody>
      </p:sp>
    </p:spTree>
    <p:extLst>
      <p:ext uri="{BB962C8B-B14F-4D97-AF65-F5344CB8AC3E}">
        <p14:creationId xmlns:p14="http://schemas.microsoft.com/office/powerpoint/2010/main" val="22048327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80EEA6-EA69-C34A-B3ED-42B490BE4166}"/>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1BF9E465-00CD-F24D-AEA6-D9651A0ECC8C}"/>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2E1AF1AC-3555-5942-9542-4CBA68FE7AC5}"/>
              </a:ext>
            </a:extLst>
          </p:cNvPr>
          <p:cNvSpPr>
            <a:spLocks noGrp="1"/>
          </p:cNvSpPr>
          <p:nvPr>
            <p:ph type="dt" sz="half" idx="10"/>
          </p:nvPr>
        </p:nvSpPr>
        <p:spPr/>
        <p:txBody>
          <a:bodyPr/>
          <a:lstStyle/>
          <a:p>
            <a:fld id="{733E0646-B78C-1D48-B9E4-1FC297A8FB85}" type="datetime1">
              <a:rPr kumimoji="1" lang="zh-CN" altLang="en-US" smtClean="0"/>
              <a:t>2021/11/3</a:t>
            </a:fld>
            <a:endParaRPr kumimoji="1" lang="zh-CN" altLang="en-US"/>
          </a:p>
        </p:txBody>
      </p:sp>
      <p:sp>
        <p:nvSpPr>
          <p:cNvPr id="5" name="页脚占位符 4">
            <a:extLst>
              <a:ext uri="{FF2B5EF4-FFF2-40B4-BE49-F238E27FC236}">
                <a16:creationId xmlns:a16="http://schemas.microsoft.com/office/drawing/2014/main" id="{75D65911-535B-E042-A215-C990D4D951C1}"/>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FD5AB43-BCB1-AE4E-A1AA-37AC12A08178}"/>
              </a:ext>
            </a:extLst>
          </p:cNvPr>
          <p:cNvSpPr>
            <a:spLocks noGrp="1"/>
          </p:cNvSpPr>
          <p:nvPr>
            <p:ph type="sldNum" sz="quarter" idx="12"/>
          </p:nvPr>
        </p:nvSpPr>
        <p:spPr/>
        <p:txBody>
          <a:bodyPr/>
          <a:lstStyle/>
          <a:p>
            <a:fld id="{14F5F132-64CF-CE42-8D58-232F10835DF2}" type="slidenum">
              <a:rPr kumimoji="1" lang="zh-CN" altLang="en-US" smtClean="0"/>
              <a:t>‹#›</a:t>
            </a:fld>
            <a:endParaRPr kumimoji="1" lang="zh-CN" altLang="en-US"/>
          </a:p>
        </p:txBody>
      </p:sp>
    </p:spTree>
    <p:extLst>
      <p:ext uri="{BB962C8B-B14F-4D97-AF65-F5344CB8AC3E}">
        <p14:creationId xmlns:p14="http://schemas.microsoft.com/office/powerpoint/2010/main" val="795849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FD67C87-19CE-7843-89FC-B477349A8E16}"/>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61594415-828B-A448-91AD-8CDAF9936655}"/>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0226D84A-383F-4F43-8FDB-72BDA29BBD97}"/>
              </a:ext>
            </a:extLst>
          </p:cNvPr>
          <p:cNvSpPr>
            <a:spLocks noGrp="1"/>
          </p:cNvSpPr>
          <p:nvPr>
            <p:ph type="dt" sz="half" idx="10"/>
          </p:nvPr>
        </p:nvSpPr>
        <p:spPr/>
        <p:txBody>
          <a:bodyPr/>
          <a:lstStyle/>
          <a:p>
            <a:fld id="{670CF9D9-CDE8-AB4A-8EE1-E92C99A247E0}" type="datetime1">
              <a:rPr kumimoji="1" lang="zh-CN" altLang="en-US" smtClean="0"/>
              <a:t>2021/11/3</a:t>
            </a:fld>
            <a:endParaRPr kumimoji="1" lang="zh-CN" altLang="en-US"/>
          </a:p>
        </p:txBody>
      </p:sp>
      <p:sp>
        <p:nvSpPr>
          <p:cNvPr id="5" name="页脚占位符 4">
            <a:extLst>
              <a:ext uri="{FF2B5EF4-FFF2-40B4-BE49-F238E27FC236}">
                <a16:creationId xmlns:a16="http://schemas.microsoft.com/office/drawing/2014/main" id="{A68BD22A-C447-8A4F-985F-45B480ECA9D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038F1455-7B06-224E-8957-7DBE65F7C325}"/>
              </a:ext>
            </a:extLst>
          </p:cNvPr>
          <p:cNvSpPr>
            <a:spLocks noGrp="1"/>
          </p:cNvSpPr>
          <p:nvPr>
            <p:ph type="sldNum" sz="quarter" idx="12"/>
          </p:nvPr>
        </p:nvSpPr>
        <p:spPr/>
        <p:txBody>
          <a:bodyPr/>
          <a:lstStyle/>
          <a:p>
            <a:fld id="{14F5F132-64CF-CE42-8D58-232F10835DF2}" type="slidenum">
              <a:rPr kumimoji="1" lang="zh-CN" altLang="en-US" smtClean="0"/>
              <a:t>‹#›</a:t>
            </a:fld>
            <a:endParaRPr kumimoji="1" lang="zh-CN" altLang="en-US"/>
          </a:p>
        </p:txBody>
      </p:sp>
    </p:spTree>
    <p:extLst>
      <p:ext uri="{BB962C8B-B14F-4D97-AF65-F5344CB8AC3E}">
        <p14:creationId xmlns:p14="http://schemas.microsoft.com/office/powerpoint/2010/main" val="3771295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3BC98-B87D-5D44-8015-0F1DA3B98DDA}"/>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3F02A197-AA54-4A48-B7B2-C39F59A53D2C}"/>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5A57BA0B-A719-5840-8458-8974DC1817E8}"/>
              </a:ext>
            </a:extLst>
          </p:cNvPr>
          <p:cNvSpPr>
            <a:spLocks noGrp="1"/>
          </p:cNvSpPr>
          <p:nvPr>
            <p:ph type="dt" sz="half" idx="10"/>
          </p:nvPr>
        </p:nvSpPr>
        <p:spPr/>
        <p:txBody>
          <a:bodyPr/>
          <a:lstStyle/>
          <a:p>
            <a:fld id="{937BDC20-87BF-3442-B7AF-78D94111E9CA}" type="datetime1">
              <a:rPr kumimoji="1" lang="zh-CN" altLang="en-US" smtClean="0"/>
              <a:t>2021/11/3</a:t>
            </a:fld>
            <a:endParaRPr kumimoji="1" lang="zh-CN" altLang="en-US"/>
          </a:p>
        </p:txBody>
      </p:sp>
      <p:sp>
        <p:nvSpPr>
          <p:cNvPr id="5" name="页脚占位符 4">
            <a:extLst>
              <a:ext uri="{FF2B5EF4-FFF2-40B4-BE49-F238E27FC236}">
                <a16:creationId xmlns:a16="http://schemas.microsoft.com/office/drawing/2014/main" id="{6DE34DC5-D01D-A544-B8FE-B98BECF8D17B}"/>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5804A1D-8D6D-F045-9C63-97264E61AC3C}"/>
              </a:ext>
            </a:extLst>
          </p:cNvPr>
          <p:cNvSpPr>
            <a:spLocks noGrp="1"/>
          </p:cNvSpPr>
          <p:nvPr>
            <p:ph type="sldNum" sz="quarter" idx="12"/>
          </p:nvPr>
        </p:nvSpPr>
        <p:spPr/>
        <p:txBody>
          <a:bodyPr/>
          <a:lstStyle/>
          <a:p>
            <a:fld id="{14F5F132-64CF-CE42-8D58-232F10835DF2}" type="slidenum">
              <a:rPr kumimoji="1" lang="zh-CN" altLang="en-US" smtClean="0"/>
              <a:t>‹#›</a:t>
            </a:fld>
            <a:endParaRPr kumimoji="1" lang="zh-CN" altLang="en-US"/>
          </a:p>
        </p:txBody>
      </p:sp>
    </p:spTree>
    <p:extLst>
      <p:ext uri="{BB962C8B-B14F-4D97-AF65-F5344CB8AC3E}">
        <p14:creationId xmlns:p14="http://schemas.microsoft.com/office/powerpoint/2010/main" val="2164255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11DE8-190D-654E-83D1-583BF5C0D836}"/>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89869A72-88BD-D844-8618-CBD18A97C8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A23327F8-BED6-C64F-97C5-ED0003B9BBBF}"/>
              </a:ext>
            </a:extLst>
          </p:cNvPr>
          <p:cNvSpPr>
            <a:spLocks noGrp="1"/>
          </p:cNvSpPr>
          <p:nvPr>
            <p:ph type="dt" sz="half" idx="10"/>
          </p:nvPr>
        </p:nvSpPr>
        <p:spPr/>
        <p:txBody>
          <a:bodyPr/>
          <a:lstStyle/>
          <a:p>
            <a:fld id="{E305CFA1-2C10-7345-B9B7-A73681A86453}" type="datetime1">
              <a:rPr kumimoji="1" lang="zh-CN" altLang="en-US" smtClean="0"/>
              <a:t>2021/11/3</a:t>
            </a:fld>
            <a:endParaRPr kumimoji="1" lang="zh-CN" altLang="en-US"/>
          </a:p>
        </p:txBody>
      </p:sp>
      <p:sp>
        <p:nvSpPr>
          <p:cNvPr id="5" name="页脚占位符 4">
            <a:extLst>
              <a:ext uri="{FF2B5EF4-FFF2-40B4-BE49-F238E27FC236}">
                <a16:creationId xmlns:a16="http://schemas.microsoft.com/office/drawing/2014/main" id="{D25B2907-0CC2-364A-BDCE-DF6BD52B51C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90264F2B-9CB4-A045-8EA3-905091C5D6CB}"/>
              </a:ext>
            </a:extLst>
          </p:cNvPr>
          <p:cNvSpPr>
            <a:spLocks noGrp="1"/>
          </p:cNvSpPr>
          <p:nvPr>
            <p:ph type="sldNum" sz="quarter" idx="12"/>
          </p:nvPr>
        </p:nvSpPr>
        <p:spPr/>
        <p:txBody>
          <a:bodyPr/>
          <a:lstStyle/>
          <a:p>
            <a:fld id="{14F5F132-64CF-CE42-8D58-232F10835DF2}" type="slidenum">
              <a:rPr kumimoji="1" lang="zh-CN" altLang="en-US" smtClean="0"/>
              <a:t>‹#›</a:t>
            </a:fld>
            <a:endParaRPr kumimoji="1" lang="zh-CN" altLang="en-US"/>
          </a:p>
        </p:txBody>
      </p:sp>
    </p:spTree>
    <p:extLst>
      <p:ext uri="{BB962C8B-B14F-4D97-AF65-F5344CB8AC3E}">
        <p14:creationId xmlns:p14="http://schemas.microsoft.com/office/powerpoint/2010/main" val="31200150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0B9E7A-FEE7-534F-BF60-5F5EFE2F7F24}"/>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AA6DCEE-2342-F448-A7E0-92B72ACB9AE6}"/>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4CC6059C-2F74-B743-9067-FCCD129A0D59}"/>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31E3EB3F-2EA1-A54A-9C49-125BE3DEF216}"/>
              </a:ext>
            </a:extLst>
          </p:cNvPr>
          <p:cNvSpPr>
            <a:spLocks noGrp="1"/>
          </p:cNvSpPr>
          <p:nvPr>
            <p:ph type="dt" sz="half" idx="10"/>
          </p:nvPr>
        </p:nvSpPr>
        <p:spPr/>
        <p:txBody>
          <a:bodyPr/>
          <a:lstStyle/>
          <a:p>
            <a:fld id="{38C944FA-3F78-EF48-8B3A-F3115C7023D5}" type="datetime1">
              <a:rPr kumimoji="1" lang="zh-CN" altLang="en-US" smtClean="0"/>
              <a:t>2021/11/3</a:t>
            </a:fld>
            <a:endParaRPr kumimoji="1" lang="zh-CN" altLang="en-US"/>
          </a:p>
        </p:txBody>
      </p:sp>
      <p:sp>
        <p:nvSpPr>
          <p:cNvPr id="6" name="页脚占位符 5">
            <a:extLst>
              <a:ext uri="{FF2B5EF4-FFF2-40B4-BE49-F238E27FC236}">
                <a16:creationId xmlns:a16="http://schemas.microsoft.com/office/drawing/2014/main" id="{91E3F985-CB42-DB42-BB9B-2EEA15E4790B}"/>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D1E1CB98-2F0D-114F-A5CA-46F3EB75A2CC}"/>
              </a:ext>
            </a:extLst>
          </p:cNvPr>
          <p:cNvSpPr>
            <a:spLocks noGrp="1"/>
          </p:cNvSpPr>
          <p:nvPr>
            <p:ph type="sldNum" sz="quarter" idx="12"/>
          </p:nvPr>
        </p:nvSpPr>
        <p:spPr/>
        <p:txBody>
          <a:bodyPr/>
          <a:lstStyle/>
          <a:p>
            <a:fld id="{14F5F132-64CF-CE42-8D58-232F10835DF2}" type="slidenum">
              <a:rPr kumimoji="1" lang="zh-CN" altLang="en-US" smtClean="0"/>
              <a:t>‹#›</a:t>
            </a:fld>
            <a:endParaRPr kumimoji="1" lang="zh-CN" altLang="en-US"/>
          </a:p>
        </p:txBody>
      </p:sp>
    </p:spTree>
    <p:extLst>
      <p:ext uri="{BB962C8B-B14F-4D97-AF65-F5344CB8AC3E}">
        <p14:creationId xmlns:p14="http://schemas.microsoft.com/office/powerpoint/2010/main" val="18844447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1A46CD-5134-E942-B935-EFC0358465C0}"/>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418D207-15BF-B849-8EA4-1C2B4ADA738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0170FB1E-CA27-9B4E-86E4-E9B0AA654CB9}"/>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80C5248C-FCF6-7C49-B0E7-A9820991830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A9C1E595-9890-8A43-A0CB-54F6757ED93B}"/>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FAACB0DB-A69F-C346-AD4F-F28860CA3102}"/>
              </a:ext>
            </a:extLst>
          </p:cNvPr>
          <p:cNvSpPr>
            <a:spLocks noGrp="1"/>
          </p:cNvSpPr>
          <p:nvPr>
            <p:ph type="dt" sz="half" idx="10"/>
          </p:nvPr>
        </p:nvSpPr>
        <p:spPr/>
        <p:txBody>
          <a:bodyPr/>
          <a:lstStyle/>
          <a:p>
            <a:fld id="{AA000BD9-F4E3-9C4B-AC0D-E589B349679A}" type="datetime1">
              <a:rPr kumimoji="1" lang="zh-CN" altLang="en-US" smtClean="0"/>
              <a:t>2021/11/3</a:t>
            </a:fld>
            <a:endParaRPr kumimoji="1" lang="zh-CN" altLang="en-US"/>
          </a:p>
        </p:txBody>
      </p:sp>
      <p:sp>
        <p:nvSpPr>
          <p:cNvPr id="8" name="页脚占位符 7">
            <a:extLst>
              <a:ext uri="{FF2B5EF4-FFF2-40B4-BE49-F238E27FC236}">
                <a16:creationId xmlns:a16="http://schemas.microsoft.com/office/drawing/2014/main" id="{EE486A1E-8B7E-AD4B-9569-282B8FBAEAAC}"/>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AE7412C7-0397-A24E-9992-4E2C45EBE542}"/>
              </a:ext>
            </a:extLst>
          </p:cNvPr>
          <p:cNvSpPr>
            <a:spLocks noGrp="1"/>
          </p:cNvSpPr>
          <p:nvPr>
            <p:ph type="sldNum" sz="quarter" idx="12"/>
          </p:nvPr>
        </p:nvSpPr>
        <p:spPr/>
        <p:txBody>
          <a:bodyPr/>
          <a:lstStyle/>
          <a:p>
            <a:fld id="{14F5F132-64CF-CE42-8D58-232F10835DF2}" type="slidenum">
              <a:rPr kumimoji="1" lang="zh-CN" altLang="en-US" smtClean="0"/>
              <a:t>‹#›</a:t>
            </a:fld>
            <a:endParaRPr kumimoji="1" lang="zh-CN" altLang="en-US"/>
          </a:p>
        </p:txBody>
      </p:sp>
    </p:spTree>
    <p:extLst>
      <p:ext uri="{BB962C8B-B14F-4D97-AF65-F5344CB8AC3E}">
        <p14:creationId xmlns:p14="http://schemas.microsoft.com/office/powerpoint/2010/main" val="28680248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34012D-E5D9-ED43-BDF9-4693D8F38740}"/>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677DFEDC-53FB-A64A-8832-0A3CB2280501}"/>
              </a:ext>
            </a:extLst>
          </p:cNvPr>
          <p:cNvSpPr>
            <a:spLocks noGrp="1"/>
          </p:cNvSpPr>
          <p:nvPr>
            <p:ph type="dt" sz="half" idx="10"/>
          </p:nvPr>
        </p:nvSpPr>
        <p:spPr/>
        <p:txBody>
          <a:bodyPr/>
          <a:lstStyle/>
          <a:p>
            <a:fld id="{05599E15-D830-D34C-B510-931A584D3F69}" type="datetime1">
              <a:rPr kumimoji="1" lang="zh-CN" altLang="en-US" smtClean="0"/>
              <a:t>2021/11/3</a:t>
            </a:fld>
            <a:endParaRPr kumimoji="1" lang="zh-CN" altLang="en-US"/>
          </a:p>
        </p:txBody>
      </p:sp>
      <p:sp>
        <p:nvSpPr>
          <p:cNvPr id="4" name="页脚占位符 3">
            <a:extLst>
              <a:ext uri="{FF2B5EF4-FFF2-40B4-BE49-F238E27FC236}">
                <a16:creationId xmlns:a16="http://schemas.microsoft.com/office/drawing/2014/main" id="{F4947AEA-280C-F54A-9804-CEEAB942198A}"/>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A26148A2-BDED-F547-904E-CD67433B029F}"/>
              </a:ext>
            </a:extLst>
          </p:cNvPr>
          <p:cNvSpPr>
            <a:spLocks noGrp="1"/>
          </p:cNvSpPr>
          <p:nvPr>
            <p:ph type="sldNum" sz="quarter" idx="12"/>
          </p:nvPr>
        </p:nvSpPr>
        <p:spPr/>
        <p:txBody>
          <a:bodyPr/>
          <a:lstStyle/>
          <a:p>
            <a:fld id="{14F5F132-64CF-CE42-8D58-232F10835DF2}" type="slidenum">
              <a:rPr kumimoji="1" lang="zh-CN" altLang="en-US" smtClean="0"/>
              <a:t>‹#›</a:t>
            </a:fld>
            <a:endParaRPr kumimoji="1" lang="zh-CN" altLang="en-US"/>
          </a:p>
        </p:txBody>
      </p:sp>
    </p:spTree>
    <p:extLst>
      <p:ext uri="{BB962C8B-B14F-4D97-AF65-F5344CB8AC3E}">
        <p14:creationId xmlns:p14="http://schemas.microsoft.com/office/powerpoint/2010/main" val="32387025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83497A6-DF52-A243-82B0-622E620B5674}"/>
              </a:ext>
            </a:extLst>
          </p:cNvPr>
          <p:cNvSpPr>
            <a:spLocks noGrp="1"/>
          </p:cNvSpPr>
          <p:nvPr>
            <p:ph type="dt" sz="half" idx="10"/>
          </p:nvPr>
        </p:nvSpPr>
        <p:spPr/>
        <p:txBody>
          <a:bodyPr/>
          <a:lstStyle/>
          <a:p>
            <a:fld id="{EE265BF1-0AFD-4644-BAFA-6716AF589B7F}" type="datetime1">
              <a:rPr kumimoji="1" lang="zh-CN" altLang="en-US" smtClean="0"/>
              <a:t>2021/11/3</a:t>
            </a:fld>
            <a:endParaRPr kumimoji="1" lang="zh-CN" altLang="en-US"/>
          </a:p>
        </p:txBody>
      </p:sp>
      <p:sp>
        <p:nvSpPr>
          <p:cNvPr id="3" name="页脚占位符 2">
            <a:extLst>
              <a:ext uri="{FF2B5EF4-FFF2-40B4-BE49-F238E27FC236}">
                <a16:creationId xmlns:a16="http://schemas.microsoft.com/office/drawing/2014/main" id="{773DFA3A-AFF6-B448-A6AA-628C30D4604B}"/>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A582614B-05BE-784F-A980-9E52014BDC64}"/>
              </a:ext>
            </a:extLst>
          </p:cNvPr>
          <p:cNvSpPr>
            <a:spLocks noGrp="1"/>
          </p:cNvSpPr>
          <p:nvPr>
            <p:ph type="sldNum" sz="quarter" idx="12"/>
          </p:nvPr>
        </p:nvSpPr>
        <p:spPr/>
        <p:txBody>
          <a:bodyPr/>
          <a:lstStyle/>
          <a:p>
            <a:fld id="{14F5F132-64CF-CE42-8D58-232F10835DF2}" type="slidenum">
              <a:rPr kumimoji="1" lang="zh-CN" altLang="en-US" smtClean="0"/>
              <a:t>‹#›</a:t>
            </a:fld>
            <a:endParaRPr kumimoji="1" lang="zh-CN" altLang="en-US"/>
          </a:p>
        </p:txBody>
      </p:sp>
    </p:spTree>
    <p:extLst>
      <p:ext uri="{BB962C8B-B14F-4D97-AF65-F5344CB8AC3E}">
        <p14:creationId xmlns:p14="http://schemas.microsoft.com/office/powerpoint/2010/main" val="38998582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CB731F-D580-E94D-B6A4-15F551BFB1E3}"/>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EBBFBA15-630E-FC41-B48D-294E59020F7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8C3E8346-CDC7-2E40-9188-119806B2AB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A0CF0640-9A1E-EF45-A8DC-E52123B0170F}"/>
              </a:ext>
            </a:extLst>
          </p:cNvPr>
          <p:cNvSpPr>
            <a:spLocks noGrp="1"/>
          </p:cNvSpPr>
          <p:nvPr>
            <p:ph type="dt" sz="half" idx="10"/>
          </p:nvPr>
        </p:nvSpPr>
        <p:spPr/>
        <p:txBody>
          <a:bodyPr/>
          <a:lstStyle/>
          <a:p>
            <a:fld id="{A1E2141F-68FF-2848-B61E-F482DD6FB328}" type="datetime1">
              <a:rPr kumimoji="1" lang="zh-CN" altLang="en-US" smtClean="0"/>
              <a:t>2021/11/3</a:t>
            </a:fld>
            <a:endParaRPr kumimoji="1" lang="zh-CN" altLang="en-US"/>
          </a:p>
        </p:txBody>
      </p:sp>
      <p:sp>
        <p:nvSpPr>
          <p:cNvPr id="6" name="页脚占位符 5">
            <a:extLst>
              <a:ext uri="{FF2B5EF4-FFF2-40B4-BE49-F238E27FC236}">
                <a16:creationId xmlns:a16="http://schemas.microsoft.com/office/drawing/2014/main" id="{1FBB319F-4CB6-8749-AE9A-8B43B3DEBB9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5695D699-D048-7044-88FE-2EB93F1D77BE}"/>
              </a:ext>
            </a:extLst>
          </p:cNvPr>
          <p:cNvSpPr>
            <a:spLocks noGrp="1"/>
          </p:cNvSpPr>
          <p:nvPr>
            <p:ph type="sldNum" sz="quarter" idx="12"/>
          </p:nvPr>
        </p:nvSpPr>
        <p:spPr/>
        <p:txBody>
          <a:bodyPr/>
          <a:lstStyle/>
          <a:p>
            <a:fld id="{14F5F132-64CF-CE42-8D58-232F10835DF2}" type="slidenum">
              <a:rPr kumimoji="1" lang="zh-CN" altLang="en-US" smtClean="0"/>
              <a:t>‹#›</a:t>
            </a:fld>
            <a:endParaRPr kumimoji="1" lang="zh-CN" altLang="en-US"/>
          </a:p>
        </p:txBody>
      </p:sp>
    </p:spTree>
    <p:extLst>
      <p:ext uri="{BB962C8B-B14F-4D97-AF65-F5344CB8AC3E}">
        <p14:creationId xmlns:p14="http://schemas.microsoft.com/office/powerpoint/2010/main" val="39439542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574B59-7C11-E946-AA8D-BDE42D48123A}"/>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1C76ACDF-1C92-4449-BBAE-A014AFFE31D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5D390104-5062-E14A-B1E4-31A53230DC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E955535C-20AA-FA4A-86BA-9BB9A5029F75}"/>
              </a:ext>
            </a:extLst>
          </p:cNvPr>
          <p:cNvSpPr>
            <a:spLocks noGrp="1"/>
          </p:cNvSpPr>
          <p:nvPr>
            <p:ph type="dt" sz="half" idx="10"/>
          </p:nvPr>
        </p:nvSpPr>
        <p:spPr/>
        <p:txBody>
          <a:bodyPr/>
          <a:lstStyle/>
          <a:p>
            <a:fld id="{849AACCC-817C-6145-87B6-AA6B4F6AB751}" type="datetime1">
              <a:rPr kumimoji="1" lang="zh-CN" altLang="en-US" smtClean="0"/>
              <a:t>2021/11/3</a:t>
            </a:fld>
            <a:endParaRPr kumimoji="1" lang="zh-CN" altLang="en-US"/>
          </a:p>
        </p:txBody>
      </p:sp>
      <p:sp>
        <p:nvSpPr>
          <p:cNvPr id="6" name="页脚占位符 5">
            <a:extLst>
              <a:ext uri="{FF2B5EF4-FFF2-40B4-BE49-F238E27FC236}">
                <a16:creationId xmlns:a16="http://schemas.microsoft.com/office/drawing/2014/main" id="{12B35B47-69B4-BB49-9FF8-1EE2258B762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6C906D6-8CF9-5741-B0AF-7F1B64E85061}"/>
              </a:ext>
            </a:extLst>
          </p:cNvPr>
          <p:cNvSpPr>
            <a:spLocks noGrp="1"/>
          </p:cNvSpPr>
          <p:nvPr>
            <p:ph type="sldNum" sz="quarter" idx="12"/>
          </p:nvPr>
        </p:nvSpPr>
        <p:spPr/>
        <p:txBody>
          <a:bodyPr/>
          <a:lstStyle/>
          <a:p>
            <a:fld id="{14F5F132-64CF-CE42-8D58-232F10835DF2}" type="slidenum">
              <a:rPr kumimoji="1" lang="zh-CN" altLang="en-US" smtClean="0"/>
              <a:t>‹#›</a:t>
            </a:fld>
            <a:endParaRPr kumimoji="1" lang="zh-CN" altLang="en-US"/>
          </a:p>
        </p:txBody>
      </p:sp>
    </p:spTree>
    <p:extLst>
      <p:ext uri="{BB962C8B-B14F-4D97-AF65-F5344CB8AC3E}">
        <p14:creationId xmlns:p14="http://schemas.microsoft.com/office/powerpoint/2010/main" val="21154514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97220CB-535E-3944-8CC4-21D8713AA5A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A1F1B4DF-03A0-A548-A3A6-F531A7373C6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4AED7BD3-CFC3-7E46-B99A-5EAEFA6C32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E4AD2C-44D6-4242-9CA1-3DE01ED70BC8}" type="datetime1">
              <a:rPr kumimoji="1" lang="zh-CN" altLang="en-US" smtClean="0"/>
              <a:t>2021/11/3</a:t>
            </a:fld>
            <a:endParaRPr kumimoji="1" lang="zh-CN" altLang="en-US"/>
          </a:p>
        </p:txBody>
      </p:sp>
      <p:sp>
        <p:nvSpPr>
          <p:cNvPr id="5" name="页脚占位符 4">
            <a:extLst>
              <a:ext uri="{FF2B5EF4-FFF2-40B4-BE49-F238E27FC236}">
                <a16:creationId xmlns:a16="http://schemas.microsoft.com/office/drawing/2014/main" id="{8926F94C-C473-E243-96E0-DC5F781CA6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1F537B4-6219-FC4D-88A6-B138702555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F5F132-64CF-CE42-8D58-232F10835DF2}" type="slidenum">
              <a:rPr kumimoji="1" lang="zh-CN" altLang="en-US" smtClean="0"/>
              <a:t>‹#›</a:t>
            </a:fld>
            <a:endParaRPr kumimoji="1" lang="zh-CN" altLang="en-US"/>
          </a:p>
        </p:txBody>
      </p:sp>
    </p:spTree>
    <p:extLst>
      <p:ext uri="{BB962C8B-B14F-4D97-AF65-F5344CB8AC3E}">
        <p14:creationId xmlns:p14="http://schemas.microsoft.com/office/powerpoint/2010/main" val="4858482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1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emf"/></Relationships>
</file>

<file path=ppt/slides/_rels/slide14.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7.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emf"/></Relationships>
</file>

<file path=ppt/slides/_rels/slide18.xml.rels><?xml version="1.0" encoding="UTF-8" standalone="yes"?>
<Relationships xmlns="http://schemas.openxmlformats.org/package/2006/relationships"><Relationship Id="rId3" Type="http://schemas.openxmlformats.org/officeDocument/2006/relationships/hyperlink" Target="https://gaminganywhere.org/" TargetMode="External"/><Relationship Id="rId7" Type="http://schemas.openxmlformats.org/officeDocument/2006/relationships/image" Target="../media/image12.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30.jpe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svg"/><Relationship Id="rId17" Type="http://schemas.openxmlformats.org/officeDocument/2006/relationships/image" Target="../media/image19.png"/><Relationship Id="rId2" Type="http://schemas.openxmlformats.org/officeDocument/2006/relationships/notesSlide" Target="../notesSlides/notesSlide2.xml"/><Relationship Id="rId16"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 Id="rId14" Type="http://schemas.openxmlformats.org/officeDocument/2006/relationships/image" Target="../media/image1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3.emf"/></Relationships>
</file>

<file path=ppt/slides/_rels/slide22.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5.emf"/></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xumengwei/EdgeWorkloadsTraces"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1.jpeg"/><Relationship Id="rId7" Type="http://schemas.openxmlformats.org/officeDocument/2006/relationships/hyperlink" Target="https://github.com/xumengwei/EdgeWorkloadsTraces"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g"/><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hyperlink" Target="https://www.alibabacloud.com/blog/extending-the-boundaries-of-the-cloud-with-edge-computing_594214"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tiff"/><Relationship Id="rId7" Type="http://schemas.openxmlformats.org/officeDocument/2006/relationships/image" Target="../media/image27.tiff"/><Relationship Id="rId12"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tiff"/><Relationship Id="rId11" Type="http://schemas.openxmlformats.org/officeDocument/2006/relationships/image" Target="../media/image31.png"/><Relationship Id="rId5" Type="http://schemas.openxmlformats.org/officeDocument/2006/relationships/image" Target="../media/image25.tiff"/><Relationship Id="rId10" Type="http://schemas.openxmlformats.org/officeDocument/2006/relationships/image" Target="../media/image30.jpeg"/><Relationship Id="rId4" Type="http://schemas.openxmlformats.org/officeDocument/2006/relationships/image" Target="../media/image24.tiff"/><Relationship Id="rId9" Type="http://schemas.openxmlformats.org/officeDocument/2006/relationships/image" Target="../media/image29.jpeg"/></Relationships>
</file>

<file path=ppt/slides/_rels/slide7.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tiff"/><Relationship Id="rId7" Type="http://schemas.openxmlformats.org/officeDocument/2006/relationships/image" Target="../media/image27.tif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tiff"/><Relationship Id="rId11" Type="http://schemas.openxmlformats.org/officeDocument/2006/relationships/image" Target="../media/image32.png"/><Relationship Id="rId5" Type="http://schemas.openxmlformats.org/officeDocument/2006/relationships/image" Target="../media/image25.tiff"/><Relationship Id="rId10" Type="http://schemas.openxmlformats.org/officeDocument/2006/relationships/image" Target="../media/image31.png"/><Relationship Id="rId4" Type="http://schemas.openxmlformats.org/officeDocument/2006/relationships/image" Target="../media/image24.tiff"/><Relationship Id="rId9" Type="http://schemas.openxmlformats.org/officeDocument/2006/relationships/image" Target="../media/image30.jpeg"/></Relationships>
</file>

<file path=ppt/slides/_rels/slide8.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tiff"/><Relationship Id="rId7" Type="http://schemas.openxmlformats.org/officeDocument/2006/relationships/image" Target="../media/image27.tiff"/><Relationship Id="rId12"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6.tiff"/><Relationship Id="rId11" Type="http://schemas.openxmlformats.org/officeDocument/2006/relationships/image" Target="../media/image31.png"/><Relationship Id="rId5" Type="http://schemas.openxmlformats.org/officeDocument/2006/relationships/image" Target="../media/image25.tiff"/><Relationship Id="rId10" Type="http://schemas.openxmlformats.org/officeDocument/2006/relationships/image" Target="../media/image30.jpeg"/><Relationship Id="rId4" Type="http://schemas.openxmlformats.org/officeDocument/2006/relationships/image" Target="../media/image24.tiff"/><Relationship Id="rId9" Type="http://schemas.openxmlformats.org/officeDocument/2006/relationships/image" Target="../media/image29.jpeg"/></Relationships>
</file>

<file path=ppt/slides/_rels/slide9.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23.tiff"/><Relationship Id="rId7" Type="http://schemas.openxmlformats.org/officeDocument/2006/relationships/image" Target="../media/image27.tiff"/><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tiff"/><Relationship Id="rId11" Type="http://schemas.openxmlformats.org/officeDocument/2006/relationships/image" Target="../media/image32.png"/><Relationship Id="rId5" Type="http://schemas.openxmlformats.org/officeDocument/2006/relationships/image" Target="../media/image25.tiff"/><Relationship Id="rId10" Type="http://schemas.openxmlformats.org/officeDocument/2006/relationships/image" Target="../media/image31.png"/><Relationship Id="rId4" Type="http://schemas.openxmlformats.org/officeDocument/2006/relationships/image" Target="../media/image24.tiff"/><Relationship Id="rId9" Type="http://schemas.openxmlformats.org/officeDocument/2006/relationships/image" Target="../media/image3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1C111-D524-D542-ACE9-EAB9CD27FA7C}"/>
              </a:ext>
            </a:extLst>
          </p:cNvPr>
          <p:cNvSpPr>
            <a:spLocks noGrp="1"/>
          </p:cNvSpPr>
          <p:nvPr>
            <p:ph type="ctrTitle"/>
          </p:nvPr>
        </p:nvSpPr>
        <p:spPr>
          <a:xfrm>
            <a:off x="1524000" y="1350767"/>
            <a:ext cx="9144000" cy="1655762"/>
          </a:xfrm>
        </p:spPr>
        <p:txBody>
          <a:bodyPr>
            <a:normAutofit/>
          </a:bodyPr>
          <a:lstStyle/>
          <a:p>
            <a:r>
              <a:rPr kumimoji="1" lang="en" altLang="zh-CN" sz="4800" dirty="0">
                <a:solidFill>
                  <a:srgbClr val="A10201"/>
                </a:solidFill>
                <a:latin typeface="Microsoft YaHei" panose="020B0503020204020204" pitchFamily="34" charset="-122"/>
                <a:ea typeface="Microsoft YaHei" panose="020B0503020204020204" pitchFamily="34" charset="-122"/>
                <a:cs typeface="Times New Roman" panose="02020603050405020304" pitchFamily="18" charset="0"/>
              </a:rPr>
              <a:t>From Cloud to Edge: A First Look at Public Edge Platforms</a:t>
            </a:r>
            <a:endParaRPr kumimoji="1" lang="zh-CN" altLang="en-US" sz="4800" dirty="0">
              <a:solidFill>
                <a:srgbClr val="A1020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副标题 2">
            <a:extLst>
              <a:ext uri="{FF2B5EF4-FFF2-40B4-BE49-F238E27FC236}">
                <a16:creationId xmlns:a16="http://schemas.microsoft.com/office/drawing/2014/main" id="{5F145DE3-4066-4742-A519-D684B47296CE}"/>
              </a:ext>
            </a:extLst>
          </p:cNvPr>
          <p:cNvSpPr>
            <a:spLocks noGrp="1"/>
          </p:cNvSpPr>
          <p:nvPr>
            <p:ph type="subTitle" idx="1"/>
          </p:nvPr>
        </p:nvSpPr>
        <p:spPr>
          <a:xfrm>
            <a:off x="1590782" y="3519846"/>
            <a:ext cx="9010435" cy="1226816"/>
          </a:xfrm>
        </p:spPr>
        <p:txBody>
          <a:bodyPr>
            <a:normAutofit/>
          </a:bodyPr>
          <a:lstStyle/>
          <a:p>
            <a:r>
              <a:rPr kumimoji="1" lang="en-US" altLang="zh-CN" dirty="0" err="1">
                <a:latin typeface="Microsoft YaHei" panose="020B0503020204020204" pitchFamily="34" charset="-122"/>
                <a:ea typeface="Microsoft YaHei" panose="020B0503020204020204" pitchFamily="34" charset="-122"/>
              </a:rPr>
              <a:t>Mengwei</a:t>
            </a:r>
            <a:r>
              <a:rPr kumimoji="1" lang="en-US" altLang="zh-CN" dirty="0">
                <a:latin typeface="Microsoft YaHei" panose="020B0503020204020204" pitchFamily="34" charset="-122"/>
                <a:ea typeface="Microsoft YaHei" panose="020B0503020204020204" pitchFamily="34" charset="-122"/>
              </a:rPr>
              <a:t> Xu, </a:t>
            </a:r>
            <a:r>
              <a:rPr kumimoji="1" lang="en-US" altLang="zh-CN" dirty="0" err="1">
                <a:latin typeface="Microsoft YaHei" panose="020B0503020204020204" pitchFamily="34" charset="-122"/>
                <a:ea typeface="Microsoft YaHei" panose="020B0503020204020204" pitchFamily="34" charset="-122"/>
              </a:rPr>
              <a:t>Zhe</a:t>
            </a:r>
            <a:r>
              <a:rPr kumimoji="1" lang="en-US" altLang="zh-CN" dirty="0">
                <a:latin typeface="Microsoft YaHei" panose="020B0503020204020204" pitchFamily="34" charset="-122"/>
                <a:ea typeface="Microsoft YaHei" panose="020B0503020204020204" pitchFamily="34" charset="-122"/>
              </a:rPr>
              <a:t> Fu, Xiao Ma, </a:t>
            </a:r>
            <a:r>
              <a:rPr kumimoji="1" lang="en-US" altLang="zh-CN" u="sng" dirty="0">
                <a:latin typeface="Microsoft YaHei" panose="020B0503020204020204" pitchFamily="34" charset="-122"/>
                <a:ea typeface="Microsoft YaHei" panose="020B0503020204020204" pitchFamily="34" charset="-122"/>
              </a:rPr>
              <a:t>Li Zhang</a:t>
            </a:r>
            <a:r>
              <a:rPr kumimoji="1" lang="en-US" altLang="zh-CN" dirty="0">
                <a:latin typeface="Microsoft YaHei" panose="020B0503020204020204" pitchFamily="34" charset="-122"/>
                <a:ea typeface="Microsoft YaHei" panose="020B0503020204020204" pitchFamily="34" charset="-122"/>
              </a:rPr>
              <a:t>, </a:t>
            </a:r>
            <a:r>
              <a:rPr kumimoji="1" lang="en-US" altLang="zh-CN" dirty="0" err="1">
                <a:latin typeface="Microsoft YaHei" panose="020B0503020204020204" pitchFamily="34" charset="-122"/>
                <a:ea typeface="Microsoft YaHei" panose="020B0503020204020204" pitchFamily="34" charset="-122"/>
              </a:rPr>
              <a:t>Yanan</a:t>
            </a:r>
            <a:r>
              <a:rPr kumimoji="1" lang="en-US" altLang="zh-CN" dirty="0">
                <a:latin typeface="Microsoft YaHei" panose="020B0503020204020204" pitchFamily="34" charset="-122"/>
                <a:ea typeface="Microsoft YaHei" panose="020B0503020204020204" pitchFamily="34" charset="-122"/>
              </a:rPr>
              <a:t> Li, Feng Qian,</a:t>
            </a:r>
          </a:p>
          <a:p>
            <a:r>
              <a:rPr kumimoji="1" lang="en-US" altLang="zh-CN" dirty="0" err="1">
                <a:latin typeface="Microsoft YaHei" panose="020B0503020204020204" pitchFamily="34" charset="-122"/>
                <a:ea typeface="Microsoft YaHei" panose="020B0503020204020204" pitchFamily="34" charset="-122"/>
              </a:rPr>
              <a:t>Shangguang</a:t>
            </a:r>
            <a:r>
              <a:rPr kumimoji="1" lang="en-US" altLang="zh-CN" dirty="0">
                <a:latin typeface="Microsoft YaHei" panose="020B0503020204020204" pitchFamily="34" charset="-122"/>
                <a:ea typeface="Microsoft YaHei" panose="020B0503020204020204" pitchFamily="34" charset="-122"/>
              </a:rPr>
              <a:t> Wang, </a:t>
            </a:r>
            <a:r>
              <a:rPr kumimoji="1" lang="en-US" altLang="zh-CN" dirty="0" err="1">
                <a:latin typeface="Microsoft YaHei" panose="020B0503020204020204" pitchFamily="34" charset="-122"/>
                <a:ea typeface="Microsoft YaHei" panose="020B0503020204020204" pitchFamily="34" charset="-122"/>
              </a:rPr>
              <a:t>Ke</a:t>
            </a:r>
            <a:r>
              <a:rPr kumimoji="1" lang="en-US" altLang="zh-CN" dirty="0">
                <a:latin typeface="Microsoft YaHei" panose="020B0503020204020204" pitchFamily="34" charset="-122"/>
                <a:ea typeface="Microsoft YaHei" panose="020B0503020204020204" pitchFamily="34" charset="-122"/>
              </a:rPr>
              <a:t> Li, </a:t>
            </a:r>
            <a:r>
              <a:rPr kumimoji="1" lang="en-US" altLang="zh-CN" dirty="0" err="1">
                <a:latin typeface="Microsoft YaHei" panose="020B0503020204020204" pitchFamily="34" charset="-122"/>
                <a:ea typeface="Microsoft YaHei" panose="020B0503020204020204" pitchFamily="34" charset="-122"/>
              </a:rPr>
              <a:t>Jingyu</a:t>
            </a:r>
            <a:r>
              <a:rPr kumimoji="1" lang="en-US" altLang="zh-CN" dirty="0">
                <a:latin typeface="Microsoft YaHei" panose="020B0503020204020204" pitchFamily="34" charset="-122"/>
                <a:ea typeface="Microsoft YaHei" panose="020B0503020204020204" pitchFamily="34" charset="-122"/>
              </a:rPr>
              <a:t> Yang, </a:t>
            </a:r>
            <a:r>
              <a:rPr kumimoji="1" lang="en-US" altLang="zh-CN" dirty="0" err="1">
                <a:latin typeface="Microsoft YaHei" panose="020B0503020204020204" pitchFamily="34" charset="-122"/>
                <a:ea typeface="Microsoft YaHei" panose="020B0503020204020204" pitchFamily="34" charset="-122"/>
              </a:rPr>
              <a:t>Xuanzhe</a:t>
            </a:r>
            <a:r>
              <a:rPr kumimoji="1" lang="en-US" altLang="zh-CN" dirty="0">
                <a:latin typeface="Microsoft YaHei" panose="020B0503020204020204" pitchFamily="34" charset="-122"/>
                <a:ea typeface="Microsoft YaHei" panose="020B0503020204020204" pitchFamily="34" charset="-122"/>
              </a:rPr>
              <a:t> Liu</a:t>
            </a:r>
            <a:endParaRPr kumimoji="1" lang="zh-CN" altLang="en-US" dirty="0">
              <a:latin typeface="Microsoft YaHei" panose="020B0503020204020204" pitchFamily="34" charset="-122"/>
              <a:ea typeface="Microsoft YaHei" panose="020B0503020204020204" pitchFamily="34" charset="-122"/>
            </a:endParaRPr>
          </a:p>
        </p:txBody>
      </p:sp>
      <p:pic>
        <p:nvPicPr>
          <p:cNvPr id="1026" name="Picture 2">
            <a:extLst>
              <a:ext uri="{FF2B5EF4-FFF2-40B4-BE49-F238E27FC236}">
                <a16:creationId xmlns:a16="http://schemas.microsoft.com/office/drawing/2014/main" id="{62D69F63-B548-4E44-BA0F-924CF04C6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5947" y="4773764"/>
            <a:ext cx="1519149" cy="151914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5DD3B18-869A-FD46-9CFB-11F4A00A27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3852" y="4773764"/>
            <a:ext cx="1519149" cy="151914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78271C46-BED9-A24D-9F78-3202D07D3E7B}"/>
              </a:ext>
            </a:extLst>
          </p:cNvPr>
          <p:cNvPicPr>
            <a:picLocks noChangeAspect="1"/>
          </p:cNvPicPr>
          <p:nvPr/>
        </p:nvPicPr>
        <p:blipFill>
          <a:blip r:embed="rId5"/>
          <a:stretch>
            <a:fillRect/>
          </a:stretch>
        </p:blipFill>
        <p:spPr>
          <a:xfrm>
            <a:off x="6311757" y="4916066"/>
            <a:ext cx="2255283" cy="1376848"/>
          </a:xfrm>
          <a:prstGeom prst="rect">
            <a:avLst/>
          </a:prstGeom>
        </p:spPr>
      </p:pic>
      <p:pic>
        <p:nvPicPr>
          <p:cNvPr id="1034" name="Picture 10">
            <a:extLst>
              <a:ext uri="{FF2B5EF4-FFF2-40B4-BE49-F238E27FC236}">
                <a16:creationId xmlns:a16="http://schemas.microsoft.com/office/drawing/2014/main" id="{4D1D9B54-A7D3-1946-A7CE-6EA5C4B7C4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41944" y="4773764"/>
            <a:ext cx="1519149" cy="1519149"/>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a:extLst>
              <a:ext uri="{FF2B5EF4-FFF2-40B4-BE49-F238E27FC236}">
                <a16:creationId xmlns:a16="http://schemas.microsoft.com/office/drawing/2014/main" id="{F293B172-8A5E-0D4F-90CE-065C6B43F378}"/>
              </a:ext>
            </a:extLst>
          </p:cNvPr>
          <p:cNvSpPr>
            <a:spLocks noGrp="1"/>
          </p:cNvSpPr>
          <p:nvPr>
            <p:ph type="sldNum" sz="quarter" idx="12"/>
          </p:nvPr>
        </p:nvSpPr>
        <p:spPr/>
        <p:txBody>
          <a:bodyPr/>
          <a:lstStyle/>
          <a:p>
            <a:fld id="{14F5F132-64CF-CE42-8D58-232F10835DF2}" type="slidenum">
              <a:rPr kumimoji="1" lang="zh-CN" altLang="en-US" smtClean="0"/>
              <a:t>1</a:t>
            </a:fld>
            <a:endParaRPr kumimoji="1" lang="zh-CN" altLang="en-US"/>
          </a:p>
        </p:txBody>
      </p:sp>
      <p:sp>
        <p:nvSpPr>
          <p:cNvPr id="8" name="文本框 7">
            <a:extLst>
              <a:ext uri="{FF2B5EF4-FFF2-40B4-BE49-F238E27FC236}">
                <a16:creationId xmlns:a16="http://schemas.microsoft.com/office/drawing/2014/main" id="{713DCAC9-F0BB-F149-9724-24F24F8D4364}"/>
              </a:ext>
            </a:extLst>
          </p:cNvPr>
          <p:cNvSpPr txBox="1"/>
          <p:nvPr/>
        </p:nvSpPr>
        <p:spPr>
          <a:xfrm>
            <a:off x="0" y="0"/>
            <a:ext cx="12192000" cy="461665"/>
          </a:xfrm>
          <a:prstGeom prst="rect">
            <a:avLst/>
          </a:prstGeom>
          <a:solidFill>
            <a:schemeClr val="tx2">
              <a:lumMod val="20000"/>
              <a:lumOff val="80000"/>
            </a:schemeClr>
          </a:solidFill>
        </p:spPr>
        <p:txBody>
          <a:bodyPr wrap="square" rtlCol="0">
            <a:spAutoFit/>
          </a:bodyPr>
          <a:lstStyle/>
          <a:p>
            <a:r>
              <a:rPr lang="en" altLang="zh-CN" sz="2400" dirty="0">
                <a:latin typeface="Microsoft YaHei" panose="020B0503020204020204" pitchFamily="34" charset="-122"/>
                <a:ea typeface="Microsoft YaHei" panose="020B0503020204020204" pitchFamily="34" charset="-122"/>
              </a:rPr>
              <a:t>ACM Internet Measurement Conference 2021</a:t>
            </a:r>
          </a:p>
        </p:txBody>
      </p:sp>
    </p:spTree>
    <p:extLst>
      <p:ext uri="{BB962C8B-B14F-4D97-AF65-F5344CB8AC3E}">
        <p14:creationId xmlns:p14="http://schemas.microsoft.com/office/powerpoint/2010/main" val="31525335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F819F-A0C4-B244-A675-16096557B200}"/>
              </a:ext>
            </a:extLst>
          </p:cNvPr>
          <p:cNvSpPr>
            <a:spLocks noGrp="1"/>
          </p:cNvSpPr>
          <p:nvPr>
            <p:ph type="title"/>
          </p:nvPr>
        </p:nvSpPr>
        <p:spPr>
          <a:xfrm>
            <a:off x="838199" y="365125"/>
            <a:ext cx="10792147" cy="1325563"/>
          </a:xfrm>
        </p:spPr>
        <p:txBody>
          <a:bodyPr/>
          <a:lstStyle/>
          <a:p>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Experiment Settings</a:t>
            </a:r>
            <a:endParaRPr kumimoji="1" lang="zh-CN" altLang="en-US"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21" name="内容占位符 2">
            <a:extLst>
              <a:ext uri="{FF2B5EF4-FFF2-40B4-BE49-F238E27FC236}">
                <a16:creationId xmlns:a16="http://schemas.microsoft.com/office/drawing/2014/main" id="{111FEBD2-05A5-7B4D-921C-A3390D4C704B}"/>
              </a:ext>
            </a:extLst>
          </p:cNvPr>
          <p:cNvSpPr>
            <a:spLocks noGrp="1"/>
          </p:cNvSpPr>
          <p:nvPr>
            <p:ph idx="1"/>
          </p:nvPr>
        </p:nvSpPr>
        <p:spPr>
          <a:xfrm>
            <a:off x="838199" y="1825625"/>
            <a:ext cx="10062681" cy="4351338"/>
          </a:xfrm>
        </p:spPr>
        <p:txBody>
          <a:bodyPr>
            <a:normAutofit fontScale="92500" lnSpcReduction="20000"/>
          </a:bodyPr>
          <a:lstStyle/>
          <a:p>
            <a:pPr>
              <a:lnSpc>
                <a:spcPct val="120000"/>
              </a:lnSpc>
            </a:pPr>
            <a:r>
              <a:rPr kumimoji="1" lang="en-US" altLang="zh-CN" dirty="0">
                <a:latin typeface="Microsoft YaHei" panose="020B0503020204020204" pitchFamily="34" charset="-122"/>
                <a:ea typeface="Microsoft YaHei" panose="020B0503020204020204" pitchFamily="34" charset="-122"/>
              </a:rPr>
              <a:t>Edge and cloud servers</a:t>
            </a:r>
          </a:p>
          <a:p>
            <a:pPr lvl="1">
              <a:lnSpc>
                <a:spcPct val="120000"/>
              </a:lnSpc>
            </a:pPr>
            <a:r>
              <a:rPr kumimoji="1" lang="en-US" altLang="zh-CN" sz="2100" dirty="0">
                <a:latin typeface="Microsoft YaHei" panose="020B0503020204020204" pitchFamily="34" charset="-122"/>
                <a:ea typeface="Microsoft YaHei" panose="020B0503020204020204" pitchFamily="34" charset="-122"/>
              </a:rPr>
              <a:t>Network</a:t>
            </a:r>
            <a:r>
              <a:rPr kumimoji="1" lang="zh-CN" altLang="en-US" sz="2100" dirty="0">
                <a:latin typeface="Microsoft YaHei" panose="020B0503020204020204" pitchFamily="34" charset="-122"/>
                <a:ea typeface="Microsoft YaHei" panose="020B0503020204020204" pitchFamily="34" charset="-122"/>
              </a:rPr>
              <a:t> </a:t>
            </a:r>
            <a:r>
              <a:rPr kumimoji="1" lang="en-US" altLang="zh-CN" sz="2100" dirty="0">
                <a:latin typeface="Microsoft YaHei" panose="020B0503020204020204" pitchFamily="34" charset="-122"/>
                <a:ea typeface="Microsoft YaHei" panose="020B0503020204020204" pitchFamily="34" charset="-122"/>
              </a:rPr>
              <a:t>latency: one VM on each edge site</a:t>
            </a:r>
            <a:r>
              <a:rPr kumimoji="1" lang="en-US" altLang="zh-CN" sz="2100" baseline="30000" dirty="0">
                <a:latin typeface="Microsoft YaHei" panose="020B0503020204020204" pitchFamily="34" charset="-122"/>
                <a:ea typeface="Microsoft YaHei" panose="020B0503020204020204" pitchFamily="34" charset="-122"/>
              </a:rPr>
              <a:t>[1]</a:t>
            </a:r>
            <a:r>
              <a:rPr kumimoji="1" lang="en-US" altLang="zh-CN" sz="2100" dirty="0">
                <a:latin typeface="Microsoft YaHei" panose="020B0503020204020204" pitchFamily="34" charset="-122"/>
                <a:ea typeface="Microsoft YaHei" panose="020B0503020204020204" pitchFamily="34" charset="-122"/>
              </a:rPr>
              <a:t> of NEP and each cloud region of </a:t>
            </a:r>
            <a:r>
              <a:rPr kumimoji="1" lang="en-US" altLang="zh-CN" sz="2100" dirty="0" err="1">
                <a:latin typeface="Microsoft YaHei" panose="020B0503020204020204" pitchFamily="34" charset="-122"/>
                <a:ea typeface="Microsoft YaHei" panose="020B0503020204020204" pitchFamily="34" charset="-122"/>
              </a:rPr>
              <a:t>AliCloud</a:t>
            </a:r>
            <a:r>
              <a:rPr kumimoji="1" lang="en-US" altLang="zh-CN" sz="2100" dirty="0">
                <a:latin typeface="Microsoft YaHei" panose="020B0503020204020204" pitchFamily="34" charset="-122"/>
                <a:ea typeface="Microsoft YaHei" panose="020B0503020204020204" pitchFamily="34" charset="-122"/>
              </a:rPr>
              <a:t>.</a:t>
            </a:r>
          </a:p>
          <a:p>
            <a:pPr lvl="1">
              <a:lnSpc>
                <a:spcPct val="120000"/>
              </a:lnSpc>
            </a:pPr>
            <a:r>
              <a:rPr kumimoji="1" lang="en-US" altLang="zh-CN" sz="2100" dirty="0">
                <a:latin typeface="Microsoft YaHei" panose="020B0503020204020204" pitchFamily="34" charset="-122"/>
                <a:ea typeface="Microsoft YaHei" panose="020B0503020204020204" pitchFamily="34" charset="-122"/>
              </a:rPr>
              <a:t>Network throughput: 20 NEP VMs at different sites.</a:t>
            </a:r>
          </a:p>
          <a:p>
            <a:pPr>
              <a:lnSpc>
                <a:spcPct val="120000"/>
              </a:lnSpc>
            </a:pPr>
            <a:r>
              <a:rPr kumimoji="1" lang="en-US" altLang="zh-CN" dirty="0">
                <a:latin typeface="Microsoft YaHei" panose="020B0503020204020204" pitchFamily="34" charset="-122"/>
                <a:ea typeface="Microsoft YaHei" panose="020B0503020204020204" pitchFamily="34" charset="-122"/>
              </a:rPr>
              <a:t>Crowd-sourcing participants</a:t>
            </a:r>
          </a:p>
          <a:p>
            <a:pPr lvl="1">
              <a:lnSpc>
                <a:spcPct val="120000"/>
              </a:lnSpc>
            </a:pPr>
            <a:r>
              <a:rPr kumimoji="1" lang="en-US" altLang="zh-CN" sz="2100" dirty="0">
                <a:latin typeface="Microsoft YaHei" panose="020B0503020204020204" pitchFamily="34" charset="-122"/>
                <a:ea typeface="Microsoft YaHei" panose="020B0503020204020204" pitchFamily="34" charset="-122"/>
              </a:rPr>
              <a:t>Network latency: 158</a:t>
            </a:r>
            <a:r>
              <a:rPr kumimoji="1" lang="zh-CN" altLang="en-US" sz="2100" dirty="0">
                <a:latin typeface="Microsoft YaHei" panose="020B0503020204020204" pitchFamily="34" charset="-122"/>
                <a:ea typeface="Microsoft YaHei" panose="020B0503020204020204" pitchFamily="34" charset="-122"/>
              </a:rPr>
              <a:t> </a:t>
            </a:r>
            <a:r>
              <a:rPr kumimoji="1" lang="en-US" altLang="zh-CN" sz="2100" dirty="0">
                <a:latin typeface="Microsoft YaHei" panose="020B0503020204020204" pitchFamily="34" charset="-122"/>
                <a:ea typeface="Microsoft YaHei" panose="020B0503020204020204" pitchFamily="34" charset="-122"/>
              </a:rPr>
              <a:t>users</a:t>
            </a:r>
            <a:r>
              <a:rPr kumimoji="1" lang="zh-CN" altLang="en-US" sz="2100" dirty="0">
                <a:latin typeface="Microsoft YaHei" panose="020B0503020204020204" pitchFamily="34" charset="-122"/>
                <a:ea typeface="Microsoft YaHei" panose="020B0503020204020204" pitchFamily="34" charset="-122"/>
              </a:rPr>
              <a:t> </a:t>
            </a:r>
            <a:r>
              <a:rPr kumimoji="1" lang="en-US" altLang="zh-CN" sz="2100" dirty="0">
                <a:latin typeface="Microsoft YaHei" panose="020B0503020204020204" pitchFamily="34" charset="-122"/>
                <a:ea typeface="Microsoft YaHei" panose="020B0503020204020204" pitchFamily="34" charset="-122"/>
              </a:rPr>
              <a:t>from 20 provinces, 41 cities in China, 59%/34%/7% of the results under Wi-Fi/LTE/5G.</a:t>
            </a:r>
          </a:p>
          <a:p>
            <a:pPr lvl="1">
              <a:lnSpc>
                <a:spcPct val="120000"/>
              </a:lnSpc>
            </a:pPr>
            <a:r>
              <a:rPr kumimoji="1" lang="en-US" altLang="zh-CN" sz="2100" dirty="0">
                <a:latin typeface="Microsoft YaHei" panose="020B0503020204020204" pitchFamily="34" charset="-122"/>
                <a:ea typeface="Microsoft YaHei" panose="020B0503020204020204" pitchFamily="34" charset="-122"/>
              </a:rPr>
              <a:t>Network throughput: 25 volunteers which is a subset from above 158 users.</a:t>
            </a:r>
          </a:p>
          <a:p>
            <a:pPr>
              <a:lnSpc>
                <a:spcPct val="120000"/>
              </a:lnSpc>
            </a:pPr>
            <a:r>
              <a:rPr kumimoji="1" lang="en-US" altLang="zh-CN" dirty="0">
                <a:latin typeface="Microsoft YaHei" panose="020B0503020204020204" pitchFamily="34" charset="-122"/>
                <a:ea typeface="Microsoft YaHei" panose="020B0503020204020204" pitchFamily="34" charset="-122"/>
              </a:rPr>
              <a:t>Software</a:t>
            </a:r>
          </a:p>
          <a:p>
            <a:pPr lvl="1">
              <a:lnSpc>
                <a:spcPct val="120000"/>
              </a:lnSpc>
            </a:pPr>
            <a:r>
              <a:rPr kumimoji="1" lang="en-US" altLang="zh-CN" sz="2200" dirty="0">
                <a:latin typeface="Microsoft YaHei" panose="020B0503020204020204" pitchFamily="34" charset="-122"/>
                <a:ea typeface="Microsoft YaHei" panose="020B0503020204020204" pitchFamily="34" charset="-122"/>
              </a:rPr>
              <a:t>Use traceroute (ICMP) and iPerf3 (TCP) to obtain the network latency and throughput.</a:t>
            </a:r>
          </a:p>
        </p:txBody>
      </p:sp>
      <p:sp>
        <p:nvSpPr>
          <p:cNvPr id="3" name="灯片编号占位符 2">
            <a:extLst>
              <a:ext uri="{FF2B5EF4-FFF2-40B4-BE49-F238E27FC236}">
                <a16:creationId xmlns:a16="http://schemas.microsoft.com/office/drawing/2014/main" id="{5B56CD1B-4EEC-A44C-9881-137F6BF7B987}"/>
              </a:ext>
            </a:extLst>
          </p:cNvPr>
          <p:cNvSpPr>
            <a:spLocks noGrp="1"/>
          </p:cNvSpPr>
          <p:nvPr>
            <p:ph type="sldNum" sz="quarter" idx="12"/>
          </p:nvPr>
        </p:nvSpPr>
        <p:spPr/>
        <p:txBody>
          <a:bodyPr/>
          <a:lstStyle/>
          <a:p>
            <a:fld id="{14F5F132-64CF-CE42-8D58-232F10835DF2}" type="slidenum">
              <a:rPr kumimoji="1" lang="zh-CN" altLang="en-US" smtClean="0"/>
              <a:t>10</a:t>
            </a:fld>
            <a:endParaRPr kumimoji="1" lang="zh-CN" altLang="en-US"/>
          </a:p>
        </p:txBody>
      </p:sp>
      <p:sp>
        <p:nvSpPr>
          <p:cNvPr id="5" name="文本框 4">
            <a:extLst>
              <a:ext uri="{FF2B5EF4-FFF2-40B4-BE49-F238E27FC236}">
                <a16:creationId xmlns:a16="http://schemas.microsoft.com/office/drawing/2014/main" id="{D05D33BB-4C85-AF40-A0CC-9915C0F81E66}"/>
              </a:ext>
            </a:extLst>
          </p:cNvPr>
          <p:cNvSpPr txBox="1"/>
          <p:nvPr/>
        </p:nvSpPr>
        <p:spPr>
          <a:xfrm>
            <a:off x="838198" y="6231265"/>
            <a:ext cx="9089573" cy="307777"/>
          </a:xfrm>
          <a:prstGeom prst="rect">
            <a:avLst/>
          </a:prstGeom>
          <a:noFill/>
        </p:spPr>
        <p:txBody>
          <a:bodyPr wrap="square" rtlCol="0">
            <a:spAutoFit/>
          </a:bodyPr>
          <a:lstStyle/>
          <a:p>
            <a:r>
              <a:rPr lang="en" altLang="zh-CN" sz="1400" i="1" dirty="0"/>
              <a:t>[1] A site refers to a datacenter at some location, which consists of many servers, and each server hosts many VMs.</a:t>
            </a:r>
          </a:p>
        </p:txBody>
      </p:sp>
    </p:spTree>
    <p:extLst>
      <p:ext uri="{BB962C8B-B14F-4D97-AF65-F5344CB8AC3E}">
        <p14:creationId xmlns:p14="http://schemas.microsoft.com/office/powerpoint/2010/main" val="3605783020"/>
      </p:ext>
    </p:extLst>
  </p:cSld>
  <p:clrMapOvr>
    <a:masterClrMapping/>
  </p:clrMapOvr>
  <mc:AlternateContent xmlns:mc="http://schemas.openxmlformats.org/markup-compatibility/2006" xmlns:p14="http://schemas.microsoft.com/office/powerpoint/2010/main">
    <mc:Choice Requires="p14">
      <p:transition spd="slow" p14:dur="2000" advTm="2081"/>
    </mc:Choice>
    <mc:Fallback xmlns="">
      <p:transition spd="slow" advTm="208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F819F-A0C4-B244-A675-16096557B200}"/>
              </a:ext>
            </a:extLst>
          </p:cNvPr>
          <p:cNvSpPr>
            <a:spLocks noGrp="1"/>
          </p:cNvSpPr>
          <p:nvPr>
            <p:ph type="title"/>
          </p:nvPr>
        </p:nvSpPr>
        <p:spPr>
          <a:xfrm>
            <a:off x="838199" y="365125"/>
            <a:ext cx="10792147" cy="1325563"/>
          </a:xfrm>
        </p:spPr>
        <p:txBody>
          <a:bodyPr/>
          <a:lstStyle/>
          <a:p>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Edge Performance: </a:t>
            </a:r>
            <a:r>
              <a:rPr kumimoji="1" lang="en-US" altLang="zh-CN"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Latency</a:t>
            </a:r>
            <a:endParaRPr kumimoji="1" lang="zh-CN" altLang="en-US"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3F9EB9A3-E163-3545-B962-C4A757FD9F59}"/>
              </a:ext>
            </a:extLst>
          </p:cNvPr>
          <p:cNvSpPr>
            <a:spLocks noGrp="1"/>
          </p:cNvSpPr>
          <p:nvPr>
            <p:ph type="sldNum" sz="quarter" idx="12"/>
          </p:nvPr>
        </p:nvSpPr>
        <p:spPr/>
        <p:txBody>
          <a:bodyPr/>
          <a:lstStyle/>
          <a:p>
            <a:fld id="{14F5F132-64CF-CE42-8D58-232F10835DF2}" type="slidenum">
              <a:rPr kumimoji="1" lang="zh-CN" altLang="en-US" smtClean="0"/>
              <a:t>11</a:t>
            </a:fld>
            <a:endParaRPr kumimoji="1" lang="zh-CN" altLang="en-US"/>
          </a:p>
        </p:txBody>
      </p:sp>
      <p:pic>
        <p:nvPicPr>
          <p:cNvPr id="9" name="图片 8">
            <a:extLst>
              <a:ext uri="{FF2B5EF4-FFF2-40B4-BE49-F238E27FC236}">
                <a16:creationId xmlns:a16="http://schemas.microsoft.com/office/drawing/2014/main" id="{5CF7A3AB-1C17-D34B-9293-52FE195B9370}"/>
              </a:ext>
            </a:extLst>
          </p:cNvPr>
          <p:cNvPicPr>
            <a:picLocks noChangeAspect="1"/>
          </p:cNvPicPr>
          <p:nvPr/>
        </p:nvPicPr>
        <p:blipFill>
          <a:blip r:embed="rId3"/>
          <a:stretch>
            <a:fillRect/>
          </a:stretch>
        </p:blipFill>
        <p:spPr>
          <a:xfrm>
            <a:off x="117015" y="1982980"/>
            <a:ext cx="5752523" cy="2161258"/>
          </a:xfrm>
          <a:prstGeom prst="rect">
            <a:avLst/>
          </a:prstGeom>
        </p:spPr>
      </p:pic>
      <p:sp>
        <p:nvSpPr>
          <p:cNvPr id="7" name="文本框 6">
            <a:extLst>
              <a:ext uri="{FF2B5EF4-FFF2-40B4-BE49-F238E27FC236}">
                <a16:creationId xmlns:a16="http://schemas.microsoft.com/office/drawing/2014/main" id="{CD42F3AF-FFA6-D94C-BFBE-9C9D918CD4A0}"/>
              </a:ext>
            </a:extLst>
          </p:cNvPr>
          <p:cNvSpPr txBox="1"/>
          <p:nvPr/>
        </p:nvSpPr>
        <p:spPr>
          <a:xfrm>
            <a:off x="1822093" y="1506022"/>
            <a:ext cx="3144032" cy="369332"/>
          </a:xfrm>
          <a:prstGeom prst="rect">
            <a:avLst/>
          </a:prstGeom>
          <a:noFill/>
        </p:spPr>
        <p:txBody>
          <a:bodyPr wrap="square" rtlCol="0">
            <a:spAutoFit/>
          </a:bodyPr>
          <a:lstStyle/>
          <a:p>
            <a:r>
              <a:rPr kumimoji="1" lang="en-US" altLang="zh-CN" b="1" dirty="0">
                <a:latin typeface="Microsoft YaHei" panose="020B0503020204020204" pitchFamily="34" charset="-122"/>
                <a:ea typeface="Microsoft YaHei" panose="020B0503020204020204" pitchFamily="34" charset="-122"/>
              </a:rPr>
              <a:t>Median RTT across users</a:t>
            </a:r>
            <a:endParaRPr kumimoji="1" lang="zh-CN" altLang="en-US" b="1" dirty="0">
              <a:latin typeface="Microsoft YaHei" panose="020B0503020204020204" pitchFamily="34" charset="-122"/>
              <a:ea typeface="Microsoft YaHei" panose="020B0503020204020204" pitchFamily="34" charset="-122"/>
            </a:endParaRPr>
          </a:p>
        </p:txBody>
      </p:sp>
      <p:sp>
        <p:nvSpPr>
          <p:cNvPr id="12" name="矩形标注 11">
            <a:extLst>
              <a:ext uri="{FF2B5EF4-FFF2-40B4-BE49-F238E27FC236}">
                <a16:creationId xmlns:a16="http://schemas.microsoft.com/office/drawing/2014/main" id="{846D5AAA-A90D-DD46-A97D-0D36A8EE7BCD}"/>
              </a:ext>
            </a:extLst>
          </p:cNvPr>
          <p:cNvSpPr/>
          <p:nvPr/>
        </p:nvSpPr>
        <p:spPr>
          <a:xfrm>
            <a:off x="463463" y="4564743"/>
            <a:ext cx="2129425" cy="1170575"/>
          </a:xfrm>
          <a:prstGeom prst="wedgeRectCallout">
            <a:avLst>
              <a:gd name="adj1" fmla="val -30833"/>
              <a:gd name="adj2" fmla="val -93731"/>
            </a:avLst>
          </a:prstGeom>
          <a:solidFill>
            <a:schemeClr val="accent2">
              <a:lumMod val="60000"/>
              <a:lumOff val="40000"/>
              <a:alpha val="57286"/>
            </a:schemeClr>
          </a:solidFill>
          <a:ln w="15875">
            <a:solidFill>
              <a:schemeClr val="tx1">
                <a:alpha val="57411"/>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rgbClr val="FF0000"/>
                </a:solidFill>
                <a:latin typeface="Microsoft YaHei" panose="020B0503020204020204" pitchFamily="34" charset="-122"/>
                <a:ea typeface="Microsoft YaHei" panose="020B0503020204020204" pitchFamily="34" charset="-122"/>
              </a:rPr>
              <a:t>1.9X/3.4X</a:t>
            </a:r>
            <a:r>
              <a:rPr kumimoji="1" lang="en-US" altLang="zh-CN" sz="1600" b="1" dirty="0">
                <a:solidFill>
                  <a:schemeClr val="tx1"/>
                </a:solidFill>
                <a:latin typeface="Microsoft YaHei" panose="020B0503020204020204" pitchFamily="34" charset="-122"/>
                <a:ea typeface="Microsoft YaHei" panose="020B0503020204020204" pitchFamily="34" charset="-122"/>
              </a:rPr>
              <a:t> faster than the nearest cloud/all clouds!</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293270615"/>
      </p:ext>
    </p:extLst>
  </p:cSld>
  <p:clrMapOvr>
    <a:masterClrMapping/>
  </p:clrMapOvr>
  <mc:AlternateContent xmlns:mc="http://schemas.openxmlformats.org/markup-compatibility/2006" xmlns:p14="http://schemas.microsoft.com/office/powerpoint/2010/main">
    <mc:Choice Requires="p14">
      <p:transition spd="slow" p14:dur="2000" advTm="1532"/>
    </mc:Choice>
    <mc:Fallback xmlns="">
      <p:transition spd="slow" advTm="1532"/>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F819F-A0C4-B244-A675-16096557B200}"/>
              </a:ext>
            </a:extLst>
          </p:cNvPr>
          <p:cNvSpPr>
            <a:spLocks noGrp="1"/>
          </p:cNvSpPr>
          <p:nvPr>
            <p:ph type="title"/>
          </p:nvPr>
        </p:nvSpPr>
        <p:spPr>
          <a:xfrm>
            <a:off x="838199" y="365125"/>
            <a:ext cx="10792147" cy="1325563"/>
          </a:xfrm>
        </p:spPr>
        <p:txBody>
          <a:bodyPr/>
          <a:lstStyle/>
          <a:p>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Edge Performance: </a:t>
            </a:r>
            <a:r>
              <a:rPr kumimoji="1" lang="en-US" altLang="zh-CN"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Latency</a:t>
            </a:r>
            <a:endParaRPr kumimoji="1" lang="zh-CN" altLang="en-US"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3F9EB9A3-E163-3545-B962-C4A757FD9F59}"/>
              </a:ext>
            </a:extLst>
          </p:cNvPr>
          <p:cNvSpPr>
            <a:spLocks noGrp="1"/>
          </p:cNvSpPr>
          <p:nvPr>
            <p:ph type="sldNum" sz="quarter" idx="12"/>
          </p:nvPr>
        </p:nvSpPr>
        <p:spPr/>
        <p:txBody>
          <a:bodyPr/>
          <a:lstStyle/>
          <a:p>
            <a:fld id="{14F5F132-64CF-CE42-8D58-232F10835DF2}" type="slidenum">
              <a:rPr kumimoji="1" lang="zh-CN" altLang="en-US" smtClean="0"/>
              <a:t>12</a:t>
            </a:fld>
            <a:endParaRPr kumimoji="1" lang="zh-CN" altLang="en-US"/>
          </a:p>
        </p:txBody>
      </p:sp>
      <p:pic>
        <p:nvPicPr>
          <p:cNvPr id="9" name="图片 8">
            <a:extLst>
              <a:ext uri="{FF2B5EF4-FFF2-40B4-BE49-F238E27FC236}">
                <a16:creationId xmlns:a16="http://schemas.microsoft.com/office/drawing/2014/main" id="{5CF7A3AB-1C17-D34B-9293-52FE195B9370}"/>
              </a:ext>
            </a:extLst>
          </p:cNvPr>
          <p:cNvPicPr>
            <a:picLocks noChangeAspect="1"/>
          </p:cNvPicPr>
          <p:nvPr/>
        </p:nvPicPr>
        <p:blipFill>
          <a:blip r:embed="rId3"/>
          <a:stretch>
            <a:fillRect/>
          </a:stretch>
        </p:blipFill>
        <p:spPr>
          <a:xfrm>
            <a:off x="117015" y="1982980"/>
            <a:ext cx="5752523" cy="2161258"/>
          </a:xfrm>
          <a:prstGeom prst="rect">
            <a:avLst/>
          </a:prstGeom>
        </p:spPr>
      </p:pic>
      <p:sp>
        <p:nvSpPr>
          <p:cNvPr id="7" name="文本框 6">
            <a:extLst>
              <a:ext uri="{FF2B5EF4-FFF2-40B4-BE49-F238E27FC236}">
                <a16:creationId xmlns:a16="http://schemas.microsoft.com/office/drawing/2014/main" id="{CD42F3AF-FFA6-D94C-BFBE-9C9D918CD4A0}"/>
              </a:ext>
            </a:extLst>
          </p:cNvPr>
          <p:cNvSpPr txBox="1"/>
          <p:nvPr/>
        </p:nvSpPr>
        <p:spPr>
          <a:xfrm>
            <a:off x="1822093" y="1506022"/>
            <a:ext cx="3144032" cy="369332"/>
          </a:xfrm>
          <a:prstGeom prst="rect">
            <a:avLst/>
          </a:prstGeom>
          <a:noFill/>
        </p:spPr>
        <p:txBody>
          <a:bodyPr wrap="square" rtlCol="0">
            <a:spAutoFit/>
          </a:bodyPr>
          <a:lstStyle/>
          <a:p>
            <a:r>
              <a:rPr kumimoji="1" lang="en-US" altLang="zh-CN" b="1" dirty="0">
                <a:latin typeface="Microsoft YaHei" panose="020B0503020204020204" pitchFamily="34" charset="-122"/>
                <a:ea typeface="Microsoft YaHei" panose="020B0503020204020204" pitchFamily="34" charset="-122"/>
              </a:rPr>
              <a:t>Median RTT across users</a:t>
            </a:r>
            <a:endParaRPr kumimoji="1" lang="zh-CN" altLang="en-US" b="1"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04BBBE14-5F6E-FA41-BB4E-D2E057BCCCDA}"/>
              </a:ext>
            </a:extLst>
          </p:cNvPr>
          <p:cNvPicPr>
            <a:picLocks noChangeAspect="1"/>
          </p:cNvPicPr>
          <p:nvPr/>
        </p:nvPicPr>
        <p:blipFill>
          <a:blip r:embed="rId4"/>
          <a:stretch>
            <a:fillRect/>
          </a:stretch>
        </p:blipFill>
        <p:spPr>
          <a:xfrm>
            <a:off x="6191716" y="1982980"/>
            <a:ext cx="5900889" cy="2161258"/>
          </a:xfrm>
          <a:prstGeom prst="rect">
            <a:avLst/>
          </a:prstGeom>
        </p:spPr>
      </p:pic>
      <p:sp>
        <p:nvSpPr>
          <p:cNvPr id="11" name="文本框 10">
            <a:extLst>
              <a:ext uri="{FF2B5EF4-FFF2-40B4-BE49-F238E27FC236}">
                <a16:creationId xmlns:a16="http://schemas.microsoft.com/office/drawing/2014/main" id="{283B6882-4B66-6A4F-A64C-EA02E7055E15}"/>
              </a:ext>
            </a:extLst>
          </p:cNvPr>
          <p:cNvSpPr txBox="1"/>
          <p:nvPr/>
        </p:nvSpPr>
        <p:spPr>
          <a:xfrm>
            <a:off x="6691363" y="1506022"/>
            <a:ext cx="5514062" cy="369332"/>
          </a:xfrm>
          <a:prstGeom prst="rect">
            <a:avLst/>
          </a:prstGeom>
          <a:noFill/>
        </p:spPr>
        <p:txBody>
          <a:bodyPr wrap="square" rtlCol="0">
            <a:spAutoFit/>
          </a:bodyPr>
          <a:lstStyle/>
          <a:p>
            <a:r>
              <a:rPr kumimoji="1" lang="en-US" altLang="zh-CN" b="1" dirty="0">
                <a:latin typeface="Microsoft YaHei" panose="020B0503020204020204" pitchFamily="34" charset="-122"/>
                <a:ea typeface="Microsoft YaHei" panose="020B0503020204020204" pitchFamily="34" charset="-122"/>
              </a:rPr>
              <a:t>RTT coefficient of variation (CV) across users</a:t>
            </a:r>
            <a:endParaRPr kumimoji="1" lang="zh-CN" altLang="en-US" b="1" dirty="0">
              <a:latin typeface="Microsoft YaHei" panose="020B0503020204020204" pitchFamily="34" charset="-122"/>
              <a:ea typeface="Microsoft YaHei" panose="020B0503020204020204" pitchFamily="34" charset="-122"/>
            </a:endParaRPr>
          </a:p>
        </p:txBody>
      </p:sp>
      <p:sp>
        <p:nvSpPr>
          <p:cNvPr id="12" name="矩形标注 11">
            <a:extLst>
              <a:ext uri="{FF2B5EF4-FFF2-40B4-BE49-F238E27FC236}">
                <a16:creationId xmlns:a16="http://schemas.microsoft.com/office/drawing/2014/main" id="{75DF7953-DD48-E243-9FBA-F9C0E3C25CB1}"/>
              </a:ext>
            </a:extLst>
          </p:cNvPr>
          <p:cNvSpPr/>
          <p:nvPr/>
        </p:nvSpPr>
        <p:spPr>
          <a:xfrm>
            <a:off x="463463" y="4564743"/>
            <a:ext cx="2129425" cy="1170575"/>
          </a:xfrm>
          <a:prstGeom prst="wedgeRectCallout">
            <a:avLst>
              <a:gd name="adj1" fmla="val -30833"/>
              <a:gd name="adj2" fmla="val -93731"/>
            </a:avLst>
          </a:prstGeom>
          <a:solidFill>
            <a:schemeClr val="accent2">
              <a:lumMod val="60000"/>
              <a:lumOff val="40000"/>
              <a:alpha val="57286"/>
            </a:schemeClr>
          </a:solidFill>
          <a:ln w="15875">
            <a:solidFill>
              <a:schemeClr val="tx1">
                <a:alpha val="57411"/>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rgbClr val="FF0000"/>
                </a:solidFill>
                <a:latin typeface="Microsoft YaHei" panose="020B0503020204020204" pitchFamily="34" charset="-122"/>
                <a:ea typeface="Microsoft YaHei" panose="020B0503020204020204" pitchFamily="34" charset="-122"/>
              </a:rPr>
              <a:t>1.9X/3.4X</a:t>
            </a:r>
            <a:r>
              <a:rPr kumimoji="1" lang="en-US" altLang="zh-CN" sz="1600" b="1" dirty="0">
                <a:solidFill>
                  <a:schemeClr val="tx1"/>
                </a:solidFill>
                <a:latin typeface="Microsoft YaHei" panose="020B0503020204020204" pitchFamily="34" charset="-122"/>
                <a:ea typeface="Microsoft YaHei" panose="020B0503020204020204" pitchFamily="34" charset="-122"/>
              </a:rPr>
              <a:t> faster than the nearest cloud/all clouds!</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
        <p:nvSpPr>
          <p:cNvPr id="13" name="矩形标注 12">
            <a:extLst>
              <a:ext uri="{FF2B5EF4-FFF2-40B4-BE49-F238E27FC236}">
                <a16:creationId xmlns:a16="http://schemas.microsoft.com/office/drawing/2014/main" id="{523029B1-505E-7542-A176-4D1005716DFD}"/>
              </a:ext>
            </a:extLst>
          </p:cNvPr>
          <p:cNvSpPr/>
          <p:nvPr/>
        </p:nvSpPr>
        <p:spPr>
          <a:xfrm>
            <a:off x="7383062" y="4564743"/>
            <a:ext cx="3219348" cy="1170575"/>
          </a:xfrm>
          <a:prstGeom prst="wedgeRectCallout">
            <a:avLst>
              <a:gd name="adj1" fmla="val 25051"/>
              <a:gd name="adj2" fmla="val -94557"/>
            </a:avLst>
          </a:prstGeom>
          <a:solidFill>
            <a:schemeClr val="accent2">
              <a:lumMod val="60000"/>
              <a:lumOff val="40000"/>
              <a:alpha val="57286"/>
            </a:schemeClr>
          </a:solidFill>
          <a:ln w="15875">
            <a:solidFill>
              <a:schemeClr val="tx1">
                <a:alpha val="57411"/>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The nearest cloud has </a:t>
            </a:r>
            <a:r>
              <a:rPr kumimoji="1" lang="en-US" altLang="zh-CN" sz="1600" b="1" dirty="0">
                <a:solidFill>
                  <a:srgbClr val="FF0000"/>
                </a:solidFill>
                <a:latin typeface="Microsoft YaHei" panose="020B0503020204020204" pitchFamily="34" charset="-122"/>
                <a:ea typeface="Microsoft YaHei" panose="020B0503020204020204" pitchFamily="34" charset="-122"/>
              </a:rPr>
              <a:t>5.8X/3.9X/5.7X </a:t>
            </a:r>
            <a:r>
              <a:rPr kumimoji="1" lang="en-US" altLang="zh-CN" sz="1600" b="1" dirty="0">
                <a:solidFill>
                  <a:schemeClr val="tx1"/>
                </a:solidFill>
                <a:latin typeface="Microsoft YaHei" panose="020B0503020204020204" pitchFamily="34" charset="-122"/>
                <a:ea typeface="Microsoft YaHei" panose="020B0503020204020204" pitchFamily="34" charset="-122"/>
              </a:rPr>
              <a:t>higher median RTT CV under </a:t>
            </a:r>
          </a:p>
          <a:p>
            <a:pPr algn="ctr"/>
            <a:r>
              <a:rPr kumimoji="1" lang="en-US" altLang="zh-CN" sz="1600" b="1" dirty="0">
                <a:solidFill>
                  <a:schemeClr val="tx1"/>
                </a:solidFill>
                <a:latin typeface="Microsoft YaHei" panose="020B0503020204020204" pitchFamily="34" charset="-122"/>
                <a:ea typeface="Microsoft YaHei" panose="020B0503020204020204" pitchFamily="34" charset="-122"/>
              </a:rPr>
              <a:t>Wi-Fi/LTE/5G!</a:t>
            </a:r>
            <a:endParaRPr kumimoji="1" lang="zh-CN" altLang="en-US" sz="1600" b="1" dirty="0">
              <a:solidFill>
                <a:schemeClr val="tx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49114396"/>
      </p:ext>
    </p:extLst>
  </p:cSld>
  <p:clrMapOvr>
    <a:masterClrMapping/>
  </p:clrMapOvr>
  <mc:AlternateContent xmlns:mc="http://schemas.openxmlformats.org/markup-compatibility/2006" xmlns:p14="http://schemas.microsoft.com/office/powerpoint/2010/main">
    <mc:Choice Requires="p14">
      <p:transition spd="slow" p14:dur="2000" advTm="1532"/>
    </mc:Choice>
    <mc:Fallback xmlns="">
      <p:transition spd="slow" advTm="153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F819F-A0C4-B244-A675-16096557B200}"/>
              </a:ext>
            </a:extLst>
          </p:cNvPr>
          <p:cNvSpPr>
            <a:spLocks noGrp="1"/>
          </p:cNvSpPr>
          <p:nvPr>
            <p:ph type="title"/>
          </p:nvPr>
        </p:nvSpPr>
        <p:spPr>
          <a:xfrm>
            <a:off x="838199" y="365125"/>
            <a:ext cx="10792147" cy="1325563"/>
          </a:xfrm>
        </p:spPr>
        <p:txBody>
          <a:bodyPr/>
          <a:lstStyle/>
          <a:p>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Edge Performance: </a:t>
            </a:r>
            <a:r>
              <a:rPr kumimoji="1" lang="en-US" altLang="zh-CN"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Latency</a:t>
            </a:r>
            <a:endParaRPr kumimoji="1" lang="zh-CN" altLang="en-US"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3F9EB9A3-E163-3545-B962-C4A757FD9F59}"/>
              </a:ext>
            </a:extLst>
          </p:cNvPr>
          <p:cNvSpPr>
            <a:spLocks noGrp="1"/>
          </p:cNvSpPr>
          <p:nvPr>
            <p:ph type="sldNum" sz="quarter" idx="12"/>
          </p:nvPr>
        </p:nvSpPr>
        <p:spPr/>
        <p:txBody>
          <a:bodyPr/>
          <a:lstStyle/>
          <a:p>
            <a:fld id="{14F5F132-64CF-CE42-8D58-232F10835DF2}" type="slidenum">
              <a:rPr kumimoji="1" lang="zh-CN" altLang="en-US" smtClean="0"/>
              <a:t>13</a:t>
            </a:fld>
            <a:endParaRPr kumimoji="1" lang="zh-CN" altLang="en-US"/>
          </a:p>
        </p:txBody>
      </p:sp>
      <p:pic>
        <p:nvPicPr>
          <p:cNvPr id="9" name="图片 8">
            <a:extLst>
              <a:ext uri="{FF2B5EF4-FFF2-40B4-BE49-F238E27FC236}">
                <a16:creationId xmlns:a16="http://schemas.microsoft.com/office/drawing/2014/main" id="{5CF7A3AB-1C17-D34B-9293-52FE195B9370}"/>
              </a:ext>
            </a:extLst>
          </p:cNvPr>
          <p:cNvPicPr>
            <a:picLocks noChangeAspect="1"/>
          </p:cNvPicPr>
          <p:nvPr/>
        </p:nvPicPr>
        <p:blipFill>
          <a:blip r:embed="rId3"/>
          <a:stretch>
            <a:fillRect/>
          </a:stretch>
        </p:blipFill>
        <p:spPr>
          <a:xfrm>
            <a:off x="117015" y="1982980"/>
            <a:ext cx="5752523" cy="2161258"/>
          </a:xfrm>
          <a:prstGeom prst="rect">
            <a:avLst/>
          </a:prstGeom>
        </p:spPr>
      </p:pic>
      <p:sp>
        <p:nvSpPr>
          <p:cNvPr id="7" name="文本框 6">
            <a:extLst>
              <a:ext uri="{FF2B5EF4-FFF2-40B4-BE49-F238E27FC236}">
                <a16:creationId xmlns:a16="http://schemas.microsoft.com/office/drawing/2014/main" id="{CD42F3AF-FFA6-D94C-BFBE-9C9D918CD4A0}"/>
              </a:ext>
            </a:extLst>
          </p:cNvPr>
          <p:cNvSpPr txBox="1"/>
          <p:nvPr/>
        </p:nvSpPr>
        <p:spPr>
          <a:xfrm>
            <a:off x="1822093" y="1506022"/>
            <a:ext cx="3144032" cy="369332"/>
          </a:xfrm>
          <a:prstGeom prst="rect">
            <a:avLst/>
          </a:prstGeom>
          <a:noFill/>
        </p:spPr>
        <p:txBody>
          <a:bodyPr wrap="square" rtlCol="0">
            <a:spAutoFit/>
          </a:bodyPr>
          <a:lstStyle/>
          <a:p>
            <a:r>
              <a:rPr kumimoji="1" lang="en-US" altLang="zh-CN" b="1" dirty="0">
                <a:latin typeface="Microsoft YaHei" panose="020B0503020204020204" pitchFamily="34" charset="-122"/>
                <a:ea typeface="Microsoft YaHei" panose="020B0503020204020204" pitchFamily="34" charset="-122"/>
              </a:rPr>
              <a:t>Median RTT across users</a:t>
            </a:r>
            <a:endParaRPr kumimoji="1" lang="zh-CN" altLang="en-US" b="1" dirty="0">
              <a:latin typeface="Microsoft YaHei" panose="020B0503020204020204" pitchFamily="34" charset="-122"/>
              <a:ea typeface="Microsoft YaHei" panose="020B0503020204020204" pitchFamily="34" charset="-122"/>
            </a:endParaRPr>
          </a:p>
        </p:txBody>
      </p:sp>
      <p:pic>
        <p:nvPicPr>
          <p:cNvPr id="8" name="图片 7">
            <a:extLst>
              <a:ext uri="{FF2B5EF4-FFF2-40B4-BE49-F238E27FC236}">
                <a16:creationId xmlns:a16="http://schemas.microsoft.com/office/drawing/2014/main" id="{04BBBE14-5F6E-FA41-BB4E-D2E057BCCCDA}"/>
              </a:ext>
            </a:extLst>
          </p:cNvPr>
          <p:cNvPicPr>
            <a:picLocks noChangeAspect="1"/>
          </p:cNvPicPr>
          <p:nvPr/>
        </p:nvPicPr>
        <p:blipFill>
          <a:blip r:embed="rId4"/>
          <a:stretch>
            <a:fillRect/>
          </a:stretch>
        </p:blipFill>
        <p:spPr>
          <a:xfrm>
            <a:off x="6191716" y="1982980"/>
            <a:ext cx="5900889" cy="2161258"/>
          </a:xfrm>
          <a:prstGeom prst="rect">
            <a:avLst/>
          </a:prstGeom>
        </p:spPr>
      </p:pic>
      <p:sp>
        <p:nvSpPr>
          <p:cNvPr id="10" name="内容占位符 2">
            <a:extLst>
              <a:ext uri="{FF2B5EF4-FFF2-40B4-BE49-F238E27FC236}">
                <a16:creationId xmlns:a16="http://schemas.microsoft.com/office/drawing/2014/main" id="{A0FB59B9-D749-8046-8EC5-F8F24F38FA13}"/>
              </a:ext>
            </a:extLst>
          </p:cNvPr>
          <p:cNvSpPr txBox="1">
            <a:spLocks/>
          </p:cNvSpPr>
          <p:nvPr/>
        </p:nvSpPr>
        <p:spPr>
          <a:xfrm>
            <a:off x="630398" y="4686863"/>
            <a:ext cx="11122635" cy="13302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kumimoji="1" lang="en-US" altLang="zh-CN" sz="2000" b="1" dirty="0">
                <a:latin typeface="Microsoft YaHei" panose="020B0503020204020204" pitchFamily="34" charset="-122"/>
                <a:ea typeface="Microsoft YaHei" panose="020B0503020204020204" pitchFamily="34" charset="-122"/>
              </a:rPr>
              <a:t>Edge VMs deliver lower and more stable network</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latency compared to Cloud VMs.</a:t>
            </a:r>
          </a:p>
          <a:p>
            <a:pPr>
              <a:lnSpc>
                <a:spcPct val="120000"/>
              </a:lnSpc>
            </a:pPr>
            <a:r>
              <a:rPr kumimoji="1" lang="en-US" altLang="zh-CN" sz="2000" b="1" dirty="0">
                <a:latin typeface="Microsoft YaHei" panose="020B0503020204020204" pitchFamily="34" charset="-122"/>
                <a:ea typeface="Microsoft YaHei" panose="020B0503020204020204" pitchFamily="34" charset="-122"/>
              </a:rPr>
              <a:t>The best RTT remains 10.4ms to the nearest edge VM under</a:t>
            </a:r>
            <a:r>
              <a:rPr kumimoji="1" lang="zh-CN" altLang="en-US" sz="2000" b="1" dirty="0">
                <a:latin typeface="Microsoft YaHei" panose="020B0503020204020204" pitchFamily="34" charset="-122"/>
                <a:ea typeface="Microsoft YaHei" panose="020B0503020204020204" pitchFamily="34" charset="-122"/>
              </a:rPr>
              <a:t> </a:t>
            </a:r>
            <a:r>
              <a:rPr kumimoji="1" lang="en-US" altLang="zh-CN" sz="2000" b="1" dirty="0">
                <a:latin typeface="Microsoft YaHei" panose="020B0503020204020204" pitchFamily="34" charset="-122"/>
                <a:ea typeface="Microsoft YaHei" panose="020B0503020204020204" pitchFamily="34" charset="-122"/>
              </a:rPr>
              <a:t>5G.</a:t>
            </a:r>
          </a:p>
        </p:txBody>
      </p:sp>
      <p:sp>
        <p:nvSpPr>
          <p:cNvPr id="12" name="文本框 11">
            <a:extLst>
              <a:ext uri="{FF2B5EF4-FFF2-40B4-BE49-F238E27FC236}">
                <a16:creationId xmlns:a16="http://schemas.microsoft.com/office/drawing/2014/main" id="{CCE94E98-3FB0-BE4A-B2E7-97712C0B17D3}"/>
              </a:ext>
            </a:extLst>
          </p:cNvPr>
          <p:cNvSpPr txBox="1"/>
          <p:nvPr/>
        </p:nvSpPr>
        <p:spPr>
          <a:xfrm>
            <a:off x="6691363" y="1506022"/>
            <a:ext cx="5514062" cy="369332"/>
          </a:xfrm>
          <a:prstGeom prst="rect">
            <a:avLst/>
          </a:prstGeom>
          <a:noFill/>
        </p:spPr>
        <p:txBody>
          <a:bodyPr wrap="square" rtlCol="0">
            <a:spAutoFit/>
          </a:bodyPr>
          <a:lstStyle/>
          <a:p>
            <a:r>
              <a:rPr kumimoji="1" lang="en-US" altLang="zh-CN" b="1" dirty="0">
                <a:latin typeface="Microsoft YaHei" panose="020B0503020204020204" pitchFamily="34" charset="-122"/>
                <a:ea typeface="Microsoft YaHei" panose="020B0503020204020204" pitchFamily="34" charset="-122"/>
              </a:rPr>
              <a:t>RTT coefficient of variation (CV) across users</a:t>
            </a:r>
            <a:endParaRPr kumimoji="1" lang="zh-CN" altLang="en-US"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688865734"/>
      </p:ext>
    </p:extLst>
  </p:cSld>
  <p:clrMapOvr>
    <a:masterClrMapping/>
  </p:clrMapOvr>
  <mc:AlternateContent xmlns:mc="http://schemas.openxmlformats.org/markup-compatibility/2006" xmlns:p14="http://schemas.microsoft.com/office/powerpoint/2010/main">
    <mc:Choice Requires="p14">
      <p:transition spd="slow" p14:dur="2000" advTm="1532"/>
    </mc:Choice>
    <mc:Fallback xmlns="">
      <p:transition spd="slow" advTm="153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F819F-A0C4-B244-A675-16096557B200}"/>
              </a:ext>
            </a:extLst>
          </p:cNvPr>
          <p:cNvSpPr>
            <a:spLocks noGrp="1"/>
          </p:cNvSpPr>
          <p:nvPr>
            <p:ph type="title"/>
          </p:nvPr>
        </p:nvSpPr>
        <p:spPr>
          <a:xfrm>
            <a:off x="838199" y="365125"/>
            <a:ext cx="10792147" cy="1325563"/>
          </a:xfrm>
        </p:spPr>
        <p:txBody>
          <a:bodyPr/>
          <a:lstStyle/>
          <a:p>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Edge Performance: </a:t>
            </a:r>
            <a:r>
              <a:rPr kumimoji="1" lang="en-US" altLang="zh-CN"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Hop number</a:t>
            </a:r>
            <a:endParaRPr kumimoji="1" lang="zh-CN" altLang="en-US"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C8195998-63DA-2E47-9317-C603392411AA}"/>
              </a:ext>
            </a:extLst>
          </p:cNvPr>
          <p:cNvSpPr>
            <a:spLocks noGrp="1"/>
          </p:cNvSpPr>
          <p:nvPr>
            <p:ph type="sldNum" sz="quarter" idx="12"/>
          </p:nvPr>
        </p:nvSpPr>
        <p:spPr/>
        <p:txBody>
          <a:bodyPr/>
          <a:lstStyle/>
          <a:p>
            <a:fld id="{14F5F132-64CF-CE42-8D58-232F10835DF2}" type="slidenum">
              <a:rPr kumimoji="1" lang="zh-CN" altLang="en-US" smtClean="0"/>
              <a:t>14</a:t>
            </a:fld>
            <a:endParaRPr kumimoji="1" lang="zh-CN" altLang="en-US"/>
          </a:p>
        </p:txBody>
      </p:sp>
      <p:pic>
        <p:nvPicPr>
          <p:cNvPr id="8" name="图片 7">
            <a:extLst>
              <a:ext uri="{FF2B5EF4-FFF2-40B4-BE49-F238E27FC236}">
                <a16:creationId xmlns:a16="http://schemas.microsoft.com/office/drawing/2014/main" id="{DE4BF0E6-AE90-9A40-B800-958A49BC0734}"/>
              </a:ext>
            </a:extLst>
          </p:cNvPr>
          <p:cNvPicPr>
            <a:picLocks noChangeAspect="1"/>
          </p:cNvPicPr>
          <p:nvPr/>
        </p:nvPicPr>
        <p:blipFill>
          <a:blip r:embed="rId3"/>
          <a:stretch>
            <a:fillRect/>
          </a:stretch>
        </p:blipFill>
        <p:spPr>
          <a:xfrm>
            <a:off x="374737" y="1600489"/>
            <a:ext cx="4122108" cy="3055771"/>
          </a:xfrm>
          <a:prstGeom prst="rect">
            <a:avLst/>
          </a:prstGeom>
        </p:spPr>
      </p:pic>
      <p:sp>
        <p:nvSpPr>
          <p:cNvPr id="7" name="文本框 6">
            <a:extLst>
              <a:ext uri="{FF2B5EF4-FFF2-40B4-BE49-F238E27FC236}">
                <a16:creationId xmlns:a16="http://schemas.microsoft.com/office/drawing/2014/main" id="{2877F123-DDE6-4C43-A45D-7A5028580B2D}"/>
              </a:ext>
            </a:extLst>
          </p:cNvPr>
          <p:cNvSpPr txBox="1"/>
          <p:nvPr/>
        </p:nvSpPr>
        <p:spPr>
          <a:xfrm>
            <a:off x="1098370" y="1866999"/>
            <a:ext cx="788303" cy="584775"/>
          </a:xfrm>
          <a:prstGeom prst="rect">
            <a:avLst/>
          </a:prstGeom>
          <a:noFill/>
        </p:spPr>
        <p:txBody>
          <a:bodyPr wrap="square" rtlCol="0">
            <a:spAutoFit/>
          </a:bodyPr>
          <a:lstStyle/>
          <a:p>
            <a:r>
              <a:rPr kumimoji="1" lang="en-US" altLang="zh-CN" sz="1600" b="1" dirty="0">
                <a:solidFill>
                  <a:srgbClr val="FF0000"/>
                </a:solidFill>
                <a:latin typeface="Microsoft YaHei" panose="020B0503020204020204" pitchFamily="34" charset="-122"/>
                <a:ea typeface="Microsoft YaHei" panose="020B0503020204020204" pitchFamily="34" charset="-122"/>
              </a:rPr>
              <a:t>5-12</a:t>
            </a:r>
            <a:r>
              <a:rPr kumimoji="1" lang="zh-CN" altLang="en-US" sz="1600" b="1" dirty="0">
                <a:solidFill>
                  <a:srgbClr val="FF0000"/>
                </a:solidFill>
                <a:latin typeface="Microsoft YaHei" panose="020B0503020204020204" pitchFamily="34" charset="-122"/>
                <a:ea typeface="Microsoft YaHei" panose="020B0503020204020204" pitchFamily="34" charset="-122"/>
              </a:rPr>
              <a:t> </a:t>
            </a:r>
            <a:r>
              <a:rPr kumimoji="1" lang="en-US" altLang="zh-CN" sz="1600" b="1" dirty="0">
                <a:solidFill>
                  <a:srgbClr val="FF0000"/>
                </a:solidFill>
                <a:latin typeface="Microsoft YaHei" panose="020B0503020204020204" pitchFamily="34" charset="-122"/>
                <a:ea typeface="Microsoft YaHei" panose="020B0503020204020204" pitchFamily="34" charset="-122"/>
              </a:rPr>
              <a:t>hops</a:t>
            </a:r>
            <a:endParaRPr kumimoji="1" lang="zh-CN" altLang="en-US" sz="1600" b="1" dirty="0">
              <a:solidFill>
                <a:srgbClr val="FF0000"/>
              </a:solidFill>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A3394BDA-B15A-2D4D-B430-651F969D1DD8}"/>
              </a:ext>
            </a:extLst>
          </p:cNvPr>
          <p:cNvSpPr txBox="1"/>
          <p:nvPr/>
        </p:nvSpPr>
        <p:spPr>
          <a:xfrm>
            <a:off x="3651427" y="2988808"/>
            <a:ext cx="791021" cy="584775"/>
          </a:xfrm>
          <a:prstGeom prst="rect">
            <a:avLst/>
          </a:prstGeom>
          <a:noFill/>
        </p:spPr>
        <p:txBody>
          <a:bodyPr wrap="square" rtlCol="0">
            <a:spAutoFit/>
          </a:bodyPr>
          <a:lstStyle/>
          <a:p>
            <a:pPr algn="ctr"/>
            <a:r>
              <a:rPr kumimoji="1" lang="en-US" altLang="zh-CN" sz="1600" b="1" dirty="0">
                <a:solidFill>
                  <a:srgbClr val="FF0000"/>
                </a:solidFill>
                <a:latin typeface="Microsoft YaHei" panose="020B0503020204020204" pitchFamily="34" charset="-122"/>
                <a:ea typeface="Microsoft YaHei" panose="020B0503020204020204" pitchFamily="34" charset="-122"/>
              </a:rPr>
              <a:t>10-16 hops</a:t>
            </a:r>
            <a:endParaRPr kumimoji="1" lang="zh-CN" altLang="en-US" sz="1600" b="1"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273811115"/>
      </p:ext>
    </p:extLst>
  </p:cSld>
  <p:clrMapOvr>
    <a:masterClrMapping/>
  </p:clrMapOvr>
  <mc:AlternateContent xmlns:mc="http://schemas.openxmlformats.org/markup-compatibility/2006" xmlns:p14="http://schemas.microsoft.com/office/powerpoint/2010/main">
    <mc:Choice Requires="p14">
      <p:transition spd="slow" p14:dur="2000" advTm="2365"/>
    </mc:Choice>
    <mc:Fallback xmlns="">
      <p:transition spd="slow" advTm="2365"/>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F819F-A0C4-B244-A675-16096557B200}"/>
              </a:ext>
            </a:extLst>
          </p:cNvPr>
          <p:cNvSpPr>
            <a:spLocks noGrp="1"/>
          </p:cNvSpPr>
          <p:nvPr>
            <p:ph type="title"/>
          </p:nvPr>
        </p:nvSpPr>
        <p:spPr>
          <a:xfrm>
            <a:off x="838199" y="365125"/>
            <a:ext cx="10792147" cy="1325563"/>
          </a:xfrm>
        </p:spPr>
        <p:txBody>
          <a:bodyPr/>
          <a:lstStyle/>
          <a:p>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Edge Performance: </a:t>
            </a:r>
            <a:r>
              <a:rPr kumimoji="1" lang="en-US" altLang="zh-CN"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Hop number</a:t>
            </a:r>
            <a:endParaRPr kumimoji="1" lang="zh-CN" altLang="en-US"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C8195998-63DA-2E47-9317-C603392411AA}"/>
              </a:ext>
            </a:extLst>
          </p:cNvPr>
          <p:cNvSpPr>
            <a:spLocks noGrp="1"/>
          </p:cNvSpPr>
          <p:nvPr>
            <p:ph type="sldNum" sz="quarter" idx="12"/>
          </p:nvPr>
        </p:nvSpPr>
        <p:spPr/>
        <p:txBody>
          <a:bodyPr/>
          <a:lstStyle/>
          <a:p>
            <a:fld id="{14F5F132-64CF-CE42-8D58-232F10835DF2}" type="slidenum">
              <a:rPr kumimoji="1" lang="zh-CN" altLang="en-US" smtClean="0"/>
              <a:t>15</a:t>
            </a:fld>
            <a:endParaRPr kumimoji="1" lang="zh-CN" altLang="en-US"/>
          </a:p>
        </p:txBody>
      </p:sp>
      <p:pic>
        <p:nvPicPr>
          <p:cNvPr id="8" name="图片 7">
            <a:extLst>
              <a:ext uri="{FF2B5EF4-FFF2-40B4-BE49-F238E27FC236}">
                <a16:creationId xmlns:a16="http://schemas.microsoft.com/office/drawing/2014/main" id="{DE4BF0E6-AE90-9A40-B800-958A49BC0734}"/>
              </a:ext>
            </a:extLst>
          </p:cNvPr>
          <p:cNvPicPr>
            <a:picLocks noChangeAspect="1"/>
          </p:cNvPicPr>
          <p:nvPr/>
        </p:nvPicPr>
        <p:blipFill>
          <a:blip r:embed="rId3"/>
          <a:stretch>
            <a:fillRect/>
          </a:stretch>
        </p:blipFill>
        <p:spPr>
          <a:xfrm>
            <a:off x="374737" y="1600489"/>
            <a:ext cx="4122108" cy="3055771"/>
          </a:xfrm>
          <a:prstGeom prst="rect">
            <a:avLst/>
          </a:prstGeom>
        </p:spPr>
      </p:pic>
      <p:pic>
        <p:nvPicPr>
          <p:cNvPr id="9" name="图片 8">
            <a:extLst>
              <a:ext uri="{FF2B5EF4-FFF2-40B4-BE49-F238E27FC236}">
                <a16:creationId xmlns:a16="http://schemas.microsoft.com/office/drawing/2014/main" id="{65508B0D-C8A5-054A-9F5F-DADB140545D5}"/>
              </a:ext>
            </a:extLst>
          </p:cNvPr>
          <p:cNvPicPr>
            <a:picLocks noChangeAspect="1"/>
          </p:cNvPicPr>
          <p:nvPr/>
        </p:nvPicPr>
        <p:blipFill>
          <a:blip r:embed="rId4"/>
          <a:stretch>
            <a:fillRect/>
          </a:stretch>
        </p:blipFill>
        <p:spPr>
          <a:xfrm>
            <a:off x="4756828" y="1690688"/>
            <a:ext cx="7181589" cy="1490518"/>
          </a:xfrm>
          <a:prstGeom prst="rect">
            <a:avLst/>
          </a:prstGeom>
        </p:spPr>
      </p:pic>
      <p:sp>
        <p:nvSpPr>
          <p:cNvPr id="10" name="文本框 9">
            <a:extLst>
              <a:ext uri="{FF2B5EF4-FFF2-40B4-BE49-F238E27FC236}">
                <a16:creationId xmlns:a16="http://schemas.microsoft.com/office/drawing/2014/main" id="{E03AA8C2-0957-AA40-B78C-5C1A27C17729}"/>
              </a:ext>
            </a:extLst>
          </p:cNvPr>
          <p:cNvSpPr txBox="1"/>
          <p:nvPr/>
        </p:nvSpPr>
        <p:spPr>
          <a:xfrm>
            <a:off x="994451" y="5124959"/>
            <a:ext cx="9750175" cy="1061381"/>
          </a:xfrm>
          <a:prstGeom prst="rect">
            <a:avLst/>
          </a:prstGeom>
          <a:solidFill>
            <a:srgbClr val="F06A66">
              <a:alpha val="19608"/>
            </a:srgbClr>
          </a:solidFill>
          <a:ln w="25400">
            <a:solidFill>
              <a:srgbClr val="C8A3B7"/>
            </a:solidFill>
          </a:ln>
        </p:spPr>
        <p:txBody>
          <a:bodyPr wrap="square" rtlCol="0">
            <a:spAutoFit/>
          </a:bodyPr>
          <a:lstStyle/>
          <a:p>
            <a:pPr>
              <a:lnSpc>
                <a:spcPct val="120000"/>
              </a:lnSpc>
            </a:pPr>
            <a:r>
              <a:rPr kumimoji="1" lang="en-US" altLang="zh-CN" b="1" i="1" dirty="0">
                <a:latin typeface="Microsoft YaHei" panose="020B0503020204020204" pitchFamily="34" charset="-122"/>
                <a:ea typeface="Microsoft YaHei" panose="020B0503020204020204" pitchFamily="34" charset="-122"/>
              </a:rPr>
              <a:t>Implication:</a:t>
            </a:r>
            <a:r>
              <a:rPr kumimoji="1" lang="zh-CN" altLang="en-US" b="1" i="1"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To reached the envisioned prospects of edge computing, NEP needs to deploy denser sites and collaborate with operators to sink the edge resources into ISP</a:t>
            </a:r>
            <a:r>
              <a:rPr kumimoji="1" lang="zh-CN" altLang="en-US" dirty="0">
                <a:latin typeface="Microsoft YaHei" panose="020B0503020204020204" pitchFamily="34" charset="-122"/>
                <a:ea typeface="Microsoft YaHei" panose="020B0503020204020204" pitchFamily="34" charset="-122"/>
              </a:rPr>
              <a:t>‘</a:t>
            </a:r>
            <a:r>
              <a:rPr kumimoji="1" lang="en-US" altLang="zh-CN" dirty="0">
                <a:latin typeface="Microsoft YaHei" panose="020B0503020204020204" pitchFamily="34" charset="-122"/>
                <a:ea typeface="Microsoft YaHei" panose="020B0503020204020204" pitchFamily="34" charset="-122"/>
              </a:rPr>
              <a:t>s core networks or even cellular base stations.</a:t>
            </a:r>
            <a:endPar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1" name="内容占位符 2">
            <a:extLst>
              <a:ext uri="{FF2B5EF4-FFF2-40B4-BE49-F238E27FC236}">
                <a16:creationId xmlns:a16="http://schemas.microsoft.com/office/drawing/2014/main" id="{8335FE78-B0D0-3440-8748-C905C4247F97}"/>
              </a:ext>
            </a:extLst>
          </p:cNvPr>
          <p:cNvSpPr txBox="1">
            <a:spLocks/>
          </p:cNvSpPr>
          <p:nvPr/>
        </p:nvSpPr>
        <p:spPr>
          <a:xfrm>
            <a:off x="4635674" y="3419388"/>
            <a:ext cx="7181589" cy="149051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kumimoji="1" lang="en-US" altLang="zh-CN" sz="1800" dirty="0">
                <a:latin typeface="Microsoft YaHei" panose="020B0503020204020204" pitchFamily="34" charset="-122"/>
                <a:ea typeface="Microsoft YaHei" panose="020B0503020204020204" pitchFamily="34" charset="-122"/>
              </a:rPr>
              <a:t>The reduced hop number leads to lower network latency and jitter.</a:t>
            </a:r>
          </a:p>
          <a:p>
            <a:pPr>
              <a:lnSpc>
                <a:spcPct val="120000"/>
              </a:lnSpc>
            </a:pPr>
            <a:r>
              <a:rPr kumimoji="1" lang="en-US" altLang="zh-CN" sz="1800" dirty="0">
                <a:latin typeface="Microsoft YaHei" panose="020B0503020204020204" pitchFamily="34" charset="-122"/>
                <a:ea typeface="Microsoft YaHei" panose="020B0503020204020204" pitchFamily="34" charset="-122"/>
              </a:rPr>
              <a:t>The first 3 hops dominate more than 70 percent of the total latency for the nearest edge site.</a:t>
            </a:r>
          </a:p>
        </p:txBody>
      </p:sp>
      <p:sp>
        <p:nvSpPr>
          <p:cNvPr id="12" name="文本框 11">
            <a:extLst>
              <a:ext uri="{FF2B5EF4-FFF2-40B4-BE49-F238E27FC236}">
                <a16:creationId xmlns:a16="http://schemas.microsoft.com/office/drawing/2014/main" id="{ABB6F1E5-073E-8E4C-B838-8A61939D06C1}"/>
              </a:ext>
            </a:extLst>
          </p:cNvPr>
          <p:cNvSpPr txBox="1"/>
          <p:nvPr/>
        </p:nvSpPr>
        <p:spPr>
          <a:xfrm>
            <a:off x="1098370" y="1866999"/>
            <a:ext cx="788303" cy="584775"/>
          </a:xfrm>
          <a:prstGeom prst="rect">
            <a:avLst/>
          </a:prstGeom>
          <a:noFill/>
        </p:spPr>
        <p:txBody>
          <a:bodyPr wrap="square" rtlCol="0">
            <a:spAutoFit/>
          </a:bodyPr>
          <a:lstStyle/>
          <a:p>
            <a:r>
              <a:rPr kumimoji="1" lang="en-US" altLang="zh-CN" sz="1600" b="1" dirty="0">
                <a:solidFill>
                  <a:srgbClr val="FF0000"/>
                </a:solidFill>
                <a:latin typeface="Microsoft YaHei" panose="020B0503020204020204" pitchFamily="34" charset="-122"/>
                <a:ea typeface="Microsoft YaHei" panose="020B0503020204020204" pitchFamily="34" charset="-122"/>
              </a:rPr>
              <a:t>5-12</a:t>
            </a:r>
            <a:r>
              <a:rPr kumimoji="1" lang="zh-CN" altLang="en-US" sz="1600" b="1" dirty="0">
                <a:solidFill>
                  <a:srgbClr val="FF0000"/>
                </a:solidFill>
                <a:latin typeface="Microsoft YaHei" panose="020B0503020204020204" pitchFamily="34" charset="-122"/>
                <a:ea typeface="Microsoft YaHei" panose="020B0503020204020204" pitchFamily="34" charset="-122"/>
              </a:rPr>
              <a:t> </a:t>
            </a:r>
            <a:r>
              <a:rPr kumimoji="1" lang="en-US" altLang="zh-CN" sz="1600" b="1" dirty="0">
                <a:solidFill>
                  <a:srgbClr val="FF0000"/>
                </a:solidFill>
                <a:latin typeface="Microsoft YaHei" panose="020B0503020204020204" pitchFamily="34" charset="-122"/>
                <a:ea typeface="Microsoft YaHei" panose="020B0503020204020204" pitchFamily="34" charset="-122"/>
              </a:rPr>
              <a:t>hops</a:t>
            </a:r>
            <a:endParaRPr kumimoji="1" lang="zh-CN" altLang="en-US" sz="1600" b="1" dirty="0">
              <a:solidFill>
                <a:srgbClr val="FF0000"/>
              </a:solidFill>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5CC34533-2957-F346-8807-F325C287B48A}"/>
              </a:ext>
            </a:extLst>
          </p:cNvPr>
          <p:cNvSpPr txBox="1"/>
          <p:nvPr/>
        </p:nvSpPr>
        <p:spPr>
          <a:xfrm>
            <a:off x="3651427" y="2988808"/>
            <a:ext cx="791021" cy="584775"/>
          </a:xfrm>
          <a:prstGeom prst="rect">
            <a:avLst/>
          </a:prstGeom>
          <a:noFill/>
        </p:spPr>
        <p:txBody>
          <a:bodyPr wrap="square" rtlCol="0">
            <a:spAutoFit/>
          </a:bodyPr>
          <a:lstStyle/>
          <a:p>
            <a:pPr algn="ctr"/>
            <a:r>
              <a:rPr kumimoji="1" lang="en-US" altLang="zh-CN" sz="1600" b="1" dirty="0">
                <a:solidFill>
                  <a:srgbClr val="FF0000"/>
                </a:solidFill>
                <a:latin typeface="Microsoft YaHei" panose="020B0503020204020204" pitchFamily="34" charset="-122"/>
                <a:ea typeface="Microsoft YaHei" panose="020B0503020204020204" pitchFamily="34" charset="-122"/>
              </a:rPr>
              <a:t>10-16 hops</a:t>
            </a:r>
            <a:endParaRPr kumimoji="1" lang="zh-CN" altLang="en-US" sz="1600" b="1"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734083937"/>
      </p:ext>
    </p:extLst>
  </p:cSld>
  <p:clrMapOvr>
    <a:masterClrMapping/>
  </p:clrMapOvr>
  <mc:AlternateContent xmlns:mc="http://schemas.openxmlformats.org/markup-compatibility/2006" xmlns:p14="http://schemas.microsoft.com/office/powerpoint/2010/main">
    <mc:Choice Requires="p14">
      <p:transition spd="slow" p14:dur="2000" advTm="2365"/>
    </mc:Choice>
    <mc:Fallback xmlns="">
      <p:transition spd="slow" advTm="236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F819F-A0C4-B244-A675-16096557B200}"/>
              </a:ext>
            </a:extLst>
          </p:cNvPr>
          <p:cNvSpPr>
            <a:spLocks noGrp="1"/>
          </p:cNvSpPr>
          <p:nvPr>
            <p:ph type="title"/>
          </p:nvPr>
        </p:nvSpPr>
        <p:spPr>
          <a:xfrm>
            <a:off x="838199" y="365125"/>
            <a:ext cx="10792147" cy="1325563"/>
          </a:xfrm>
        </p:spPr>
        <p:txBody>
          <a:bodyPr/>
          <a:lstStyle/>
          <a:p>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Edge Performance: </a:t>
            </a:r>
            <a:r>
              <a:rPr kumimoji="1" lang="en-US" altLang="zh-CN"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Throughput</a:t>
            </a:r>
            <a:endParaRPr kumimoji="1" lang="zh-CN" altLang="en-US"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EDA523BE-C268-564D-A136-D09DF9943BD1}"/>
              </a:ext>
            </a:extLst>
          </p:cNvPr>
          <p:cNvSpPr>
            <a:spLocks noGrp="1"/>
          </p:cNvSpPr>
          <p:nvPr>
            <p:ph type="sldNum" sz="quarter" idx="12"/>
          </p:nvPr>
        </p:nvSpPr>
        <p:spPr/>
        <p:txBody>
          <a:bodyPr/>
          <a:lstStyle/>
          <a:p>
            <a:fld id="{14F5F132-64CF-CE42-8D58-232F10835DF2}" type="slidenum">
              <a:rPr kumimoji="1" lang="zh-CN" altLang="en-US" smtClean="0"/>
              <a:t>16</a:t>
            </a:fld>
            <a:endParaRPr kumimoji="1" lang="zh-CN" altLang="en-US"/>
          </a:p>
        </p:txBody>
      </p:sp>
      <p:pic>
        <p:nvPicPr>
          <p:cNvPr id="9" name="图片 8">
            <a:extLst>
              <a:ext uri="{FF2B5EF4-FFF2-40B4-BE49-F238E27FC236}">
                <a16:creationId xmlns:a16="http://schemas.microsoft.com/office/drawing/2014/main" id="{6C539C64-917C-EC42-9BFF-FE96FC0D627C}"/>
              </a:ext>
            </a:extLst>
          </p:cNvPr>
          <p:cNvPicPr>
            <a:picLocks noChangeAspect="1"/>
          </p:cNvPicPr>
          <p:nvPr/>
        </p:nvPicPr>
        <p:blipFill>
          <a:blip r:embed="rId3"/>
          <a:stretch>
            <a:fillRect/>
          </a:stretch>
        </p:blipFill>
        <p:spPr>
          <a:xfrm>
            <a:off x="1012566" y="1894901"/>
            <a:ext cx="3301258" cy="3141680"/>
          </a:xfrm>
          <a:prstGeom prst="rect">
            <a:avLst/>
          </a:prstGeom>
        </p:spPr>
      </p:pic>
      <p:pic>
        <p:nvPicPr>
          <p:cNvPr id="11" name="图片 10">
            <a:extLst>
              <a:ext uri="{FF2B5EF4-FFF2-40B4-BE49-F238E27FC236}">
                <a16:creationId xmlns:a16="http://schemas.microsoft.com/office/drawing/2014/main" id="{0D82DCCC-4F04-EA43-AB27-5B8C70332B99}"/>
              </a:ext>
            </a:extLst>
          </p:cNvPr>
          <p:cNvPicPr>
            <a:picLocks noChangeAspect="1"/>
          </p:cNvPicPr>
          <p:nvPr/>
        </p:nvPicPr>
        <p:blipFill>
          <a:blip r:embed="rId4"/>
          <a:stretch>
            <a:fillRect/>
          </a:stretch>
        </p:blipFill>
        <p:spPr>
          <a:xfrm>
            <a:off x="5025515" y="1894901"/>
            <a:ext cx="3301258" cy="3107066"/>
          </a:xfrm>
          <a:prstGeom prst="rect">
            <a:avLst/>
          </a:prstGeom>
        </p:spPr>
      </p:pic>
      <p:sp>
        <p:nvSpPr>
          <p:cNvPr id="12" name="文本框 11">
            <a:extLst>
              <a:ext uri="{FF2B5EF4-FFF2-40B4-BE49-F238E27FC236}">
                <a16:creationId xmlns:a16="http://schemas.microsoft.com/office/drawing/2014/main" id="{FF009D89-68B9-B548-8B06-A59D01423BD7}"/>
              </a:ext>
            </a:extLst>
          </p:cNvPr>
          <p:cNvSpPr txBox="1"/>
          <p:nvPr/>
        </p:nvSpPr>
        <p:spPr>
          <a:xfrm>
            <a:off x="1300502" y="1521411"/>
            <a:ext cx="3144032" cy="338554"/>
          </a:xfrm>
          <a:prstGeom prst="rect">
            <a:avLst/>
          </a:prstGeom>
          <a:noFill/>
        </p:spPr>
        <p:txBody>
          <a:bodyPr wrap="square" rtlCol="0">
            <a:spAutoFit/>
          </a:bodyPr>
          <a:lstStyle/>
          <a:p>
            <a:pPr algn="ctr"/>
            <a:r>
              <a:rPr kumimoji="1" lang="en-US" altLang="zh-CN" sz="1600" b="1" dirty="0">
                <a:latin typeface="Microsoft YaHei" panose="020B0503020204020204" pitchFamily="34" charset="-122"/>
                <a:ea typeface="Microsoft YaHei" panose="020B0503020204020204" pitchFamily="34" charset="-122"/>
              </a:rPr>
              <a:t>Downlink</a:t>
            </a:r>
            <a:r>
              <a:rPr kumimoji="1" lang="zh-CN" altLang="en-US" sz="1600" b="1" dirty="0">
                <a:latin typeface="Microsoft YaHei" panose="020B0503020204020204" pitchFamily="34" charset="-122"/>
                <a:ea typeface="Microsoft YaHei" panose="020B0503020204020204" pitchFamily="34" charset="-122"/>
              </a:rPr>
              <a:t> </a:t>
            </a:r>
            <a:r>
              <a:rPr kumimoji="1" lang="en-US" altLang="zh-CN" sz="1600" b="1" dirty="0">
                <a:latin typeface="Microsoft YaHei" panose="020B0503020204020204" pitchFamily="34" charset="-122"/>
                <a:ea typeface="Microsoft YaHei" panose="020B0503020204020204" pitchFamily="34" charset="-122"/>
              </a:rPr>
              <a:t>throughput</a:t>
            </a:r>
            <a:endParaRPr kumimoji="1" lang="zh-CN" altLang="en-US" sz="1600" b="1" dirty="0">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6F0541F6-88A1-0747-BA87-8B772432AB17}"/>
              </a:ext>
            </a:extLst>
          </p:cNvPr>
          <p:cNvSpPr txBox="1"/>
          <p:nvPr/>
        </p:nvSpPr>
        <p:spPr>
          <a:xfrm>
            <a:off x="5286890" y="1521411"/>
            <a:ext cx="3144032" cy="338554"/>
          </a:xfrm>
          <a:prstGeom prst="rect">
            <a:avLst/>
          </a:prstGeom>
          <a:noFill/>
        </p:spPr>
        <p:txBody>
          <a:bodyPr wrap="square" rtlCol="0">
            <a:spAutoFit/>
          </a:bodyPr>
          <a:lstStyle/>
          <a:p>
            <a:pPr algn="ctr"/>
            <a:r>
              <a:rPr kumimoji="1" lang="en-US" altLang="zh-CN" sz="1600" b="1" dirty="0">
                <a:latin typeface="Microsoft YaHei" panose="020B0503020204020204" pitchFamily="34" charset="-122"/>
                <a:ea typeface="Microsoft YaHei" panose="020B0503020204020204" pitchFamily="34" charset="-122"/>
              </a:rPr>
              <a:t>Uplink</a:t>
            </a:r>
            <a:r>
              <a:rPr kumimoji="1" lang="zh-CN" altLang="en-US" sz="1600" b="1" dirty="0">
                <a:latin typeface="Microsoft YaHei" panose="020B0503020204020204" pitchFamily="34" charset="-122"/>
                <a:ea typeface="Microsoft YaHei" panose="020B0503020204020204" pitchFamily="34" charset="-122"/>
              </a:rPr>
              <a:t> </a:t>
            </a:r>
            <a:r>
              <a:rPr kumimoji="1" lang="en-US" altLang="zh-CN" sz="1600" b="1" dirty="0">
                <a:latin typeface="Microsoft YaHei" panose="020B0503020204020204" pitchFamily="34" charset="-122"/>
                <a:ea typeface="Microsoft YaHei" panose="020B0503020204020204" pitchFamily="34" charset="-122"/>
              </a:rPr>
              <a:t>throughput</a:t>
            </a:r>
            <a:endParaRPr kumimoji="1" lang="zh-CN" altLang="en-US" sz="1600" b="1" dirty="0">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35ECBFAA-2CAF-9B41-9D5A-FBF27AD5DECB}"/>
              </a:ext>
            </a:extLst>
          </p:cNvPr>
          <p:cNvSpPr txBox="1"/>
          <p:nvPr/>
        </p:nvSpPr>
        <p:spPr>
          <a:xfrm>
            <a:off x="8750606" y="2261356"/>
            <a:ext cx="2291642" cy="2031325"/>
          </a:xfrm>
          <a:prstGeom prst="rect">
            <a:avLst/>
          </a:prstGeom>
          <a:noFill/>
        </p:spPr>
        <p:txBody>
          <a:bodyPr wrap="square" rtlCol="0">
            <a:spAutoFit/>
          </a:bodyPr>
          <a:lstStyle/>
          <a:p>
            <a:pPr marL="285750" indent="-285750">
              <a:buFont typeface="Wingdings" pitchFamily="2" charset="2"/>
              <a:buChar char="Ø"/>
            </a:pPr>
            <a:r>
              <a:rPr kumimoji="1" lang="en-US" altLang="zh-CN" sz="1400" dirty="0">
                <a:latin typeface="Microsoft YaHei" panose="020B0503020204020204" pitchFamily="34" charset="-122"/>
                <a:ea typeface="Microsoft YaHei" panose="020B0503020204020204" pitchFamily="34" charset="-122"/>
              </a:rPr>
              <a:t>TCP-based throughput testing.</a:t>
            </a:r>
          </a:p>
          <a:p>
            <a:endParaRPr kumimoji="1" lang="en-US" altLang="zh-CN"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r>
              <a:rPr kumimoji="1" lang="en-US" altLang="zh-CN" sz="1400" dirty="0">
                <a:latin typeface="Microsoft YaHei" panose="020B0503020204020204" pitchFamily="34" charset="-122"/>
                <a:ea typeface="Microsoft YaHei" panose="020B0503020204020204" pitchFamily="34" charset="-122"/>
              </a:rPr>
              <a:t>Running iPerf3 for 15 seconds each test.</a:t>
            </a:r>
          </a:p>
          <a:p>
            <a:endParaRPr kumimoji="1" lang="en-US" altLang="zh-CN"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r>
              <a:rPr kumimoji="1" lang="en-US" altLang="zh-CN" sz="1400" dirty="0" err="1">
                <a:latin typeface="Microsoft YaHei" panose="020B0503020204020204" pitchFamily="34" charset="-122"/>
                <a:ea typeface="Microsoft YaHei" panose="020B0503020204020204" pitchFamily="34" charset="-122"/>
              </a:rPr>
              <a:t>Corr</a:t>
            </a:r>
            <a:r>
              <a:rPr kumimoji="1" lang="en-US" altLang="zh-CN" sz="1400" dirty="0">
                <a:latin typeface="Microsoft YaHei" panose="020B0503020204020204" pitchFamily="34" charset="-122"/>
                <a:ea typeface="Microsoft YaHei" panose="020B0503020204020204" pitchFamily="34" charset="-122"/>
              </a:rPr>
              <a:t> is calculated by </a:t>
            </a:r>
            <a:r>
              <a:rPr kumimoji="1" lang="en-US" altLang="zh-CN" sz="1400" i="1" dirty="0">
                <a:latin typeface="Microsoft YaHei" panose="020B0503020204020204" pitchFamily="34" charset="-122"/>
                <a:ea typeface="Microsoft YaHei" panose="020B0503020204020204" pitchFamily="34" charset="-122"/>
              </a:rPr>
              <a:t>Pearson correlation coefficient.</a:t>
            </a:r>
            <a:endParaRPr kumimoji="1" lang="zh-CN" altLang="en-US" sz="1400" i="1" dirty="0">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E067E655-0B00-9345-9A9E-7711C8912915}"/>
              </a:ext>
            </a:extLst>
          </p:cNvPr>
          <p:cNvSpPr/>
          <p:nvPr/>
        </p:nvSpPr>
        <p:spPr>
          <a:xfrm>
            <a:off x="2934030" y="1887330"/>
            <a:ext cx="1240405" cy="33855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a:extLst>
              <a:ext uri="{FF2B5EF4-FFF2-40B4-BE49-F238E27FC236}">
                <a16:creationId xmlns:a16="http://schemas.microsoft.com/office/drawing/2014/main" id="{683D4828-FE6C-E340-8620-8A51A00784E0}"/>
              </a:ext>
            </a:extLst>
          </p:cNvPr>
          <p:cNvSpPr/>
          <p:nvPr/>
        </p:nvSpPr>
        <p:spPr>
          <a:xfrm>
            <a:off x="6846073" y="1887330"/>
            <a:ext cx="1391478" cy="521915"/>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461546522"/>
      </p:ext>
    </p:extLst>
  </p:cSld>
  <p:clrMapOvr>
    <a:masterClrMapping/>
  </p:clrMapOvr>
  <mc:AlternateContent xmlns:mc="http://schemas.openxmlformats.org/markup-compatibility/2006" xmlns:p14="http://schemas.microsoft.com/office/powerpoint/2010/main">
    <mc:Choice Requires="p14">
      <p:transition spd="slow" p14:dur="2000" advTm="1136"/>
    </mc:Choice>
    <mc:Fallback xmlns="">
      <p:transition spd="slow" advTm="11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F819F-A0C4-B244-A675-16096557B200}"/>
              </a:ext>
            </a:extLst>
          </p:cNvPr>
          <p:cNvSpPr>
            <a:spLocks noGrp="1"/>
          </p:cNvSpPr>
          <p:nvPr>
            <p:ph type="title"/>
          </p:nvPr>
        </p:nvSpPr>
        <p:spPr>
          <a:xfrm>
            <a:off x="838199" y="365125"/>
            <a:ext cx="10792147" cy="1325563"/>
          </a:xfrm>
        </p:spPr>
        <p:txBody>
          <a:bodyPr/>
          <a:lstStyle/>
          <a:p>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Edge Performance: </a:t>
            </a:r>
            <a:r>
              <a:rPr kumimoji="1" lang="en-US" altLang="zh-CN"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Throughput</a:t>
            </a:r>
            <a:endParaRPr kumimoji="1" lang="zh-CN" altLang="en-US"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EDA523BE-C268-564D-A136-D09DF9943BD1}"/>
              </a:ext>
            </a:extLst>
          </p:cNvPr>
          <p:cNvSpPr>
            <a:spLocks noGrp="1"/>
          </p:cNvSpPr>
          <p:nvPr>
            <p:ph type="sldNum" sz="quarter" idx="12"/>
          </p:nvPr>
        </p:nvSpPr>
        <p:spPr/>
        <p:txBody>
          <a:bodyPr/>
          <a:lstStyle/>
          <a:p>
            <a:fld id="{14F5F132-64CF-CE42-8D58-232F10835DF2}" type="slidenum">
              <a:rPr kumimoji="1" lang="zh-CN" altLang="en-US" smtClean="0"/>
              <a:t>17</a:t>
            </a:fld>
            <a:endParaRPr kumimoji="1" lang="zh-CN" altLang="en-US"/>
          </a:p>
        </p:txBody>
      </p:sp>
      <p:sp>
        <p:nvSpPr>
          <p:cNvPr id="6" name="文本框 5">
            <a:extLst>
              <a:ext uri="{FF2B5EF4-FFF2-40B4-BE49-F238E27FC236}">
                <a16:creationId xmlns:a16="http://schemas.microsoft.com/office/drawing/2014/main" id="{79EB3585-BBE3-E340-A1DB-B3FF1ADB2D8C}"/>
              </a:ext>
            </a:extLst>
          </p:cNvPr>
          <p:cNvSpPr txBox="1"/>
          <p:nvPr/>
        </p:nvSpPr>
        <p:spPr>
          <a:xfrm>
            <a:off x="994451" y="5124959"/>
            <a:ext cx="9750175" cy="1061381"/>
          </a:xfrm>
          <a:prstGeom prst="rect">
            <a:avLst/>
          </a:prstGeom>
          <a:solidFill>
            <a:srgbClr val="F06A66">
              <a:alpha val="19608"/>
            </a:srgbClr>
          </a:solidFill>
          <a:ln w="25400">
            <a:solidFill>
              <a:srgbClr val="C8A3B7"/>
            </a:solidFill>
          </a:ln>
        </p:spPr>
        <p:txBody>
          <a:bodyPr wrap="square" rtlCol="0">
            <a:spAutoFit/>
          </a:bodyPr>
          <a:lstStyle/>
          <a:p>
            <a:pPr>
              <a:lnSpc>
                <a:spcPct val="120000"/>
              </a:lnSpc>
            </a:pPr>
            <a:r>
              <a:rPr kumimoji="1" lang="en-US" altLang="zh-CN" b="1" i="1" dirty="0">
                <a:latin typeface="Microsoft YaHei" panose="020B0503020204020204" pitchFamily="34" charset="-122"/>
                <a:ea typeface="Microsoft YaHei" panose="020B0503020204020204" pitchFamily="34" charset="-122"/>
              </a:rPr>
              <a:t>Implication: </a:t>
            </a: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Bringing resources closer to users improves network throughput on NEP only with high bandwidth capacity at the last mile. Throughput improvement will benefit more emerging, bandwidth-hungry edge applications in the future.</a:t>
            </a:r>
          </a:p>
        </p:txBody>
      </p:sp>
      <p:pic>
        <p:nvPicPr>
          <p:cNvPr id="9" name="图片 8">
            <a:extLst>
              <a:ext uri="{FF2B5EF4-FFF2-40B4-BE49-F238E27FC236}">
                <a16:creationId xmlns:a16="http://schemas.microsoft.com/office/drawing/2014/main" id="{6C539C64-917C-EC42-9BFF-FE96FC0D627C}"/>
              </a:ext>
            </a:extLst>
          </p:cNvPr>
          <p:cNvPicPr>
            <a:picLocks noChangeAspect="1"/>
          </p:cNvPicPr>
          <p:nvPr/>
        </p:nvPicPr>
        <p:blipFill>
          <a:blip r:embed="rId3"/>
          <a:stretch>
            <a:fillRect/>
          </a:stretch>
        </p:blipFill>
        <p:spPr>
          <a:xfrm>
            <a:off x="1012566" y="1894901"/>
            <a:ext cx="3301258" cy="3141680"/>
          </a:xfrm>
          <a:prstGeom prst="rect">
            <a:avLst/>
          </a:prstGeom>
        </p:spPr>
      </p:pic>
      <p:pic>
        <p:nvPicPr>
          <p:cNvPr id="11" name="图片 10">
            <a:extLst>
              <a:ext uri="{FF2B5EF4-FFF2-40B4-BE49-F238E27FC236}">
                <a16:creationId xmlns:a16="http://schemas.microsoft.com/office/drawing/2014/main" id="{0D82DCCC-4F04-EA43-AB27-5B8C70332B99}"/>
              </a:ext>
            </a:extLst>
          </p:cNvPr>
          <p:cNvPicPr>
            <a:picLocks noChangeAspect="1"/>
          </p:cNvPicPr>
          <p:nvPr/>
        </p:nvPicPr>
        <p:blipFill>
          <a:blip r:embed="rId4"/>
          <a:stretch>
            <a:fillRect/>
          </a:stretch>
        </p:blipFill>
        <p:spPr>
          <a:xfrm>
            <a:off x="5025515" y="1894901"/>
            <a:ext cx="3301258" cy="3107066"/>
          </a:xfrm>
          <a:prstGeom prst="rect">
            <a:avLst/>
          </a:prstGeom>
        </p:spPr>
      </p:pic>
      <p:sp>
        <p:nvSpPr>
          <p:cNvPr id="12" name="文本框 11">
            <a:extLst>
              <a:ext uri="{FF2B5EF4-FFF2-40B4-BE49-F238E27FC236}">
                <a16:creationId xmlns:a16="http://schemas.microsoft.com/office/drawing/2014/main" id="{FF009D89-68B9-B548-8B06-A59D01423BD7}"/>
              </a:ext>
            </a:extLst>
          </p:cNvPr>
          <p:cNvSpPr txBox="1"/>
          <p:nvPr/>
        </p:nvSpPr>
        <p:spPr>
          <a:xfrm>
            <a:off x="1300502" y="1521411"/>
            <a:ext cx="3144032" cy="338554"/>
          </a:xfrm>
          <a:prstGeom prst="rect">
            <a:avLst/>
          </a:prstGeom>
          <a:noFill/>
        </p:spPr>
        <p:txBody>
          <a:bodyPr wrap="square" rtlCol="0">
            <a:spAutoFit/>
          </a:bodyPr>
          <a:lstStyle/>
          <a:p>
            <a:pPr algn="ctr"/>
            <a:r>
              <a:rPr kumimoji="1" lang="en-US" altLang="zh-CN" sz="1600" b="1" dirty="0">
                <a:latin typeface="Microsoft YaHei" panose="020B0503020204020204" pitchFamily="34" charset="-122"/>
                <a:ea typeface="Microsoft YaHei" panose="020B0503020204020204" pitchFamily="34" charset="-122"/>
              </a:rPr>
              <a:t>Downlink</a:t>
            </a:r>
            <a:r>
              <a:rPr kumimoji="1" lang="zh-CN" altLang="en-US" sz="1600" b="1" dirty="0">
                <a:latin typeface="Microsoft YaHei" panose="020B0503020204020204" pitchFamily="34" charset="-122"/>
                <a:ea typeface="Microsoft YaHei" panose="020B0503020204020204" pitchFamily="34" charset="-122"/>
              </a:rPr>
              <a:t> </a:t>
            </a:r>
            <a:r>
              <a:rPr kumimoji="1" lang="en-US" altLang="zh-CN" sz="1600" b="1" dirty="0">
                <a:latin typeface="Microsoft YaHei" panose="020B0503020204020204" pitchFamily="34" charset="-122"/>
                <a:ea typeface="Microsoft YaHei" panose="020B0503020204020204" pitchFamily="34" charset="-122"/>
              </a:rPr>
              <a:t>throughput</a:t>
            </a:r>
            <a:endParaRPr kumimoji="1" lang="zh-CN" altLang="en-US" sz="1600" b="1" dirty="0">
              <a:latin typeface="Microsoft YaHei" panose="020B0503020204020204" pitchFamily="34" charset="-122"/>
              <a:ea typeface="Microsoft YaHei" panose="020B0503020204020204" pitchFamily="34" charset="-122"/>
            </a:endParaRPr>
          </a:p>
        </p:txBody>
      </p:sp>
      <p:sp>
        <p:nvSpPr>
          <p:cNvPr id="13" name="文本框 12">
            <a:extLst>
              <a:ext uri="{FF2B5EF4-FFF2-40B4-BE49-F238E27FC236}">
                <a16:creationId xmlns:a16="http://schemas.microsoft.com/office/drawing/2014/main" id="{6F0541F6-88A1-0747-BA87-8B772432AB17}"/>
              </a:ext>
            </a:extLst>
          </p:cNvPr>
          <p:cNvSpPr txBox="1"/>
          <p:nvPr/>
        </p:nvSpPr>
        <p:spPr>
          <a:xfrm>
            <a:off x="5286890" y="1521411"/>
            <a:ext cx="3144032" cy="338554"/>
          </a:xfrm>
          <a:prstGeom prst="rect">
            <a:avLst/>
          </a:prstGeom>
          <a:noFill/>
        </p:spPr>
        <p:txBody>
          <a:bodyPr wrap="square" rtlCol="0">
            <a:spAutoFit/>
          </a:bodyPr>
          <a:lstStyle/>
          <a:p>
            <a:pPr algn="ctr"/>
            <a:r>
              <a:rPr kumimoji="1" lang="en-US" altLang="zh-CN" sz="1600" b="1" dirty="0">
                <a:latin typeface="Microsoft YaHei" panose="020B0503020204020204" pitchFamily="34" charset="-122"/>
                <a:ea typeface="Microsoft YaHei" panose="020B0503020204020204" pitchFamily="34" charset="-122"/>
              </a:rPr>
              <a:t>Uplink</a:t>
            </a:r>
            <a:r>
              <a:rPr kumimoji="1" lang="zh-CN" altLang="en-US" sz="1600" b="1" dirty="0">
                <a:latin typeface="Microsoft YaHei" panose="020B0503020204020204" pitchFamily="34" charset="-122"/>
                <a:ea typeface="Microsoft YaHei" panose="020B0503020204020204" pitchFamily="34" charset="-122"/>
              </a:rPr>
              <a:t> </a:t>
            </a:r>
            <a:r>
              <a:rPr kumimoji="1" lang="en-US" altLang="zh-CN" sz="1600" b="1" dirty="0">
                <a:latin typeface="Microsoft YaHei" panose="020B0503020204020204" pitchFamily="34" charset="-122"/>
                <a:ea typeface="Microsoft YaHei" panose="020B0503020204020204" pitchFamily="34" charset="-122"/>
              </a:rPr>
              <a:t>throughput</a:t>
            </a:r>
            <a:endParaRPr kumimoji="1" lang="zh-CN" altLang="en-US" sz="1600" b="1" dirty="0">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35ECBFAA-2CAF-9B41-9D5A-FBF27AD5DECB}"/>
              </a:ext>
            </a:extLst>
          </p:cNvPr>
          <p:cNvSpPr txBox="1"/>
          <p:nvPr/>
        </p:nvSpPr>
        <p:spPr>
          <a:xfrm>
            <a:off x="8750606" y="2261356"/>
            <a:ext cx="2291642" cy="2031325"/>
          </a:xfrm>
          <a:prstGeom prst="rect">
            <a:avLst/>
          </a:prstGeom>
          <a:noFill/>
        </p:spPr>
        <p:txBody>
          <a:bodyPr wrap="square" rtlCol="0">
            <a:spAutoFit/>
          </a:bodyPr>
          <a:lstStyle/>
          <a:p>
            <a:pPr marL="285750" indent="-285750">
              <a:buFont typeface="Wingdings" pitchFamily="2" charset="2"/>
              <a:buChar char="Ø"/>
            </a:pPr>
            <a:r>
              <a:rPr kumimoji="1" lang="en-US" altLang="zh-CN" sz="1400" dirty="0">
                <a:latin typeface="Microsoft YaHei" panose="020B0503020204020204" pitchFamily="34" charset="-122"/>
                <a:ea typeface="Microsoft YaHei" panose="020B0503020204020204" pitchFamily="34" charset="-122"/>
              </a:rPr>
              <a:t>TCP-based throughput testing.</a:t>
            </a:r>
          </a:p>
          <a:p>
            <a:endParaRPr kumimoji="1" lang="en-US" altLang="zh-CN"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r>
              <a:rPr kumimoji="1" lang="en-US" altLang="zh-CN" sz="1400" dirty="0">
                <a:latin typeface="Microsoft YaHei" panose="020B0503020204020204" pitchFamily="34" charset="-122"/>
                <a:ea typeface="Microsoft YaHei" panose="020B0503020204020204" pitchFamily="34" charset="-122"/>
              </a:rPr>
              <a:t>Running iPerf3 for 15 seconds each test.</a:t>
            </a:r>
          </a:p>
          <a:p>
            <a:endParaRPr kumimoji="1" lang="en-US" altLang="zh-CN" sz="1400" dirty="0">
              <a:latin typeface="Microsoft YaHei" panose="020B0503020204020204" pitchFamily="34" charset="-122"/>
              <a:ea typeface="Microsoft YaHei" panose="020B0503020204020204" pitchFamily="34" charset="-122"/>
            </a:endParaRPr>
          </a:p>
          <a:p>
            <a:pPr marL="285750" indent="-285750">
              <a:buFont typeface="Wingdings" pitchFamily="2" charset="2"/>
              <a:buChar char="Ø"/>
            </a:pPr>
            <a:r>
              <a:rPr kumimoji="1" lang="en-US" altLang="zh-CN" sz="1400" dirty="0" err="1">
                <a:latin typeface="Microsoft YaHei" panose="020B0503020204020204" pitchFamily="34" charset="-122"/>
                <a:ea typeface="Microsoft YaHei" panose="020B0503020204020204" pitchFamily="34" charset="-122"/>
              </a:rPr>
              <a:t>Corr</a:t>
            </a:r>
            <a:r>
              <a:rPr kumimoji="1" lang="en-US" altLang="zh-CN" sz="1400" dirty="0">
                <a:latin typeface="Microsoft YaHei" panose="020B0503020204020204" pitchFamily="34" charset="-122"/>
                <a:ea typeface="Microsoft YaHei" panose="020B0503020204020204" pitchFamily="34" charset="-122"/>
              </a:rPr>
              <a:t> is calculated by </a:t>
            </a:r>
            <a:r>
              <a:rPr kumimoji="1" lang="en-US" altLang="zh-CN" sz="1400" i="1" dirty="0">
                <a:latin typeface="Microsoft YaHei" panose="020B0503020204020204" pitchFamily="34" charset="-122"/>
                <a:ea typeface="Microsoft YaHei" panose="020B0503020204020204" pitchFamily="34" charset="-122"/>
              </a:rPr>
              <a:t>Pearson correlation coefficient.</a:t>
            </a:r>
            <a:endParaRPr kumimoji="1" lang="zh-CN" altLang="en-US" sz="1400" i="1" dirty="0">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E067E655-0B00-9345-9A9E-7711C8912915}"/>
              </a:ext>
            </a:extLst>
          </p:cNvPr>
          <p:cNvSpPr/>
          <p:nvPr/>
        </p:nvSpPr>
        <p:spPr>
          <a:xfrm>
            <a:off x="2872518" y="2184411"/>
            <a:ext cx="1293965" cy="407714"/>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281856751"/>
      </p:ext>
    </p:extLst>
  </p:cSld>
  <p:clrMapOvr>
    <a:masterClrMapping/>
  </p:clrMapOvr>
  <mc:AlternateContent xmlns:mc="http://schemas.openxmlformats.org/markup-compatibility/2006" xmlns:p14="http://schemas.microsoft.com/office/powerpoint/2010/main">
    <mc:Choice Requires="p14">
      <p:transition spd="slow" p14:dur="2000" advTm="1136"/>
    </mc:Choice>
    <mc:Fallback xmlns="">
      <p:transition spd="slow" advTm="113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F819F-A0C4-B244-A675-16096557B200}"/>
              </a:ext>
            </a:extLst>
          </p:cNvPr>
          <p:cNvSpPr>
            <a:spLocks noGrp="1"/>
          </p:cNvSpPr>
          <p:nvPr>
            <p:ph type="title"/>
          </p:nvPr>
        </p:nvSpPr>
        <p:spPr>
          <a:xfrm>
            <a:off x="838199" y="365125"/>
            <a:ext cx="10792147" cy="1325563"/>
          </a:xfrm>
        </p:spPr>
        <p:txBody>
          <a:bodyPr/>
          <a:lstStyle/>
          <a:p>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Experiment Settings: </a:t>
            </a:r>
            <a:r>
              <a:rPr kumimoji="1" lang="en-US" altLang="zh-CN"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Application QoE</a:t>
            </a:r>
            <a:endParaRPr kumimoji="1" lang="zh-CN" altLang="en-US"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 name="内容占位符 2">
            <a:extLst>
              <a:ext uri="{FF2B5EF4-FFF2-40B4-BE49-F238E27FC236}">
                <a16:creationId xmlns:a16="http://schemas.microsoft.com/office/drawing/2014/main" id="{02139DBA-B42E-8B42-B88D-6554748FAAF2}"/>
              </a:ext>
            </a:extLst>
          </p:cNvPr>
          <p:cNvSpPr>
            <a:spLocks noGrp="1"/>
          </p:cNvSpPr>
          <p:nvPr>
            <p:ph idx="1"/>
          </p:nvPr>
        </p:nvSpPr>
        <p:spPr>
          <a:xfrm>
            <a:off x="838198" y="1509563"/>
            <a:ext cx="10062681" cy="1762527"/>
          </a:xfrm>
        </p:spPr>
        <p:txBody>
          <a:bodyPr>
            <a:normAutofit/>
          </a:bodyPr>
          <a:lstStyle/>
          <a:p>
            <a:pPr>
              <a:lnSpc>
                <a:spcPct val="120000"/>
              </a:lnSpc>
            </a:pPr>
            <a:r>
              <a:rPr kumimoji="1" lang="en-US" altLang="zh-CN" dirty="0">
                <a:latin typeface="Microsoft YaHei" panose="020B0503020204020204" pitchFamily="34" charset="-122"/>
                <a:ea typeface="Microsoft YaHei" panose="020B0503020204020204" pitchFamily="34" charset="-122"/>
              </a:rPr>
              <a:t>Deploy one nearest edge and three cloud servers </a:t>
            </a:r>
            <a:r>
              <a:rPr kumimoji="1" lang="en-US" altLang="zh-CN" sz="2000" dirty="0">
                <a:latin typeface="Microsoft YaHei" panose="020B0503020204020204" pitchFamily="34" charset="-122"/>
                <a:ea typeface="Microsoft YaHei" panose="020B0503020204020204" pitchFamily="34" charset="-122"/>
              </a:rPr>
              <a:t>(670KM/1300M/2000KM away from experiment performed!)</a:t>
            </a:r>
          </a:p>
          <a:p>
            <a:pPr>
              <a:lnSpc>
                <a:spcPct val="120000"/>
              </a:lnSpc>
            </a:pPr>
            <a:r>
              <a:rPr kumimoji="1" lang="en-US" altLang="zh-CN" dirty="0">
                <a:latin typeface="Microsoft YaHei" panose="020B0503020204020204" pitchFamily="34" charset="-122"/>
                <a:ea typeface="Microsoft YaHei" panose="020B0503020204020204" pitchFamily="34" charset="-122"/>
              </a:rPr>
              <a:t>Software deployment:</a:t>
            </a:r>
          </a:p>
        </p:txBody>
      </p:sp>
      <p:sp>
        <p:nvSpPr>
          <p:cNvPr id="3" name="灯片编号占位符 2">
            <a:extLst>
              <a:ext uri="{FF2B5EF4-FFF2-40B4-BE49-F238E27FC236}">
                <a16:creationId xmlns:a16="http://schemas.microsoft.com/office/drawing/2014/main" id="{B73D1456-C0F0-A54C-8490-E8C33BAFB94B}"/>
              </a:ext>
            </a:extLst>
          </p:cNvPr>
          <p:cNvSpPr>
            <a:spLocks noGrp="1"/>
          </p:cNvSpPr>
          <p:nvPr>
            <p:ph type="sldNum" sz="quarter" idx="12"/>
          </p:nvPr>
        </p:nvSpPr>
        <p:spPr/>
        <p:txBody>
          <a:bodyPr/>
          <a:lstStyle/>
          <a:p>
            <a:fld id="{14F5F132-64CF-CE42-8D58-232F10835DF2}" type="slidenum">
              <a:rPr kumimoji="1" lang="zh-CN" altLang="en-US" smtClean="0"/>
              <a:t>18</a:t>
            </a:fld>
            <a:endParaRPr kumimoji="1" lang="zh-CN" altLang="en-US"/>
          </a:p>
        </p:txBody>
      </p:sp>
      <p:sp>
        <p:nvSpPr>
          <p:cNvPr id="7" name="文本框 6">
            <a:extLst>
              <a:ext uri="{FF2B5EF4-FFF2-40B4-BE49-F238E27FC236}">
                <a16:creationId xmlns:a16="http://schemas.microsoft.com/office/drawing/2014/main" id="{23AB2FC2-041F-6B4B-9832-85EA196510B4}"/>
              </a:ext>
            </a:extLst>
          </p:cNvPr>
          <p:cNvSpPr txBox="1"/>
          <p:nvPr/>
        </p:nvSpPr>
        <p:spPr>
          <a:xfrm>
            <a:off x="838198" y="6231265"/>
            <a:ext cx="9089573" cy="307777"/>
          </a:xfrm>
          <a:prstGeom prst="rect">
            <a:avLst/>
          </a:prstGeom>
          <a:noFill/>
        </p:spPr>
        <p:txBody>
          <a:bodyPr wrap="square" rtlCol="0">
            <a:spAutoFit/>
          </a:bodyPr>
          <a:lstStyle/>
          <a:p>
            <a:r>
              <a:rPr lang="en" altLang="zh-CN" sz="1400" i="1" dirty="0"/>
              <a:t>[1] </a:t>
            </a:r>
            <a:r>
              <a:rPr lang="en" altLang="zh-CN" sz="1400" i="1" dirty="0" err="1"/>
              <a:t>GamingAnywhere</a:t>
            </a:r>
            <a:r>
              <a:rPr lang="en" altLang="zh-CN" sz="1400" i="1" dirty="0"/>
              <a:t> – An Open Source Cloud Gaming System </a:t>
            </a:r>
            <a:r>
              <a:rPr lang="en" altLang="zh-CN" sz="1400" i="1" dirty="0">
                <a:hlinkClick r:id="rId3"/>
              </a:rPr>
              <a:t>https://gaminganywhere.org/</a:t>
            </a:r>
            <a:r>
              <a:rPr lang="en" altLang="zh-CN" sz="1400" i="1" dirty="0"/>
              <a:t> </a:t>
            </a:r>
          </a:p>
        </p:txBody>
      </p:sp>
      <p:pic>
        <p:nvPicPr>
          <p:cNvPr id="9" name="Picture 10" descr="Laptop Logo (Graphic) by meisuseno · Creative Fabrica">
            <a:extLst>
              <a:ext uri="{FF2B5EF4-FFF2-40B4-BE49-F238E27FC236}">
                <a16:creationId xmlns:a16="http://schemas.microsoft.com/office/drawing/2014/main" id="{2271E186-24BD-B442-8843-FCF9C99F48C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497" t="25271" r="20476" b="22880"/>
          <a:stretch/>
        </p:blipFill>
        <p:spPr bwMode="auto">
          <a:xfrm>
            <a:off x="9191648" y="4406208"/>
            <a:ext cx="869279" cy="6082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52">
            <a:extLst>
              <a:ext uri="{FF2B5EF4-FFF2-40B4-BE49-F238E27FC236}">
                <a16:creationId xmlns:a16="http://schemas.microsoft.com/office/drawing/2014/main" id="{5D52B087-304A-B247-893F-DAB9847B0913}"/>
              </a:ext>
            </a:extLst>
          </p:cNvPr>
          <p:cNvSpPr txBox="1"/>
          <p:nvPr/>
        </p:nvSpPr>
        <p:spPr>
          <a:xfrm>
            <a:off x="7111956" y="5106213"/>
            <a:ext cx="1819555" cy="369332"/>
          </a:xfrm>
          <a:prstGeom prst="rect">
            <a:avLst/>
          </a:prstGeom>
          <a:noFill/>
        </p:spPr>
        <p:txBody>
          <a:bodyPr wrap="square" rtlCol="0">
            <a:spAutoFit/>
          </a:bodyPr>
          <a:lstStyle/>
          <a:p>
            <a:pPr algn="ctr"/>
            <a:r>
              <a:rPr lang="en-US" altLang="zh-CN" dirty="0">
                <a:latin typeface="Microsoft YaHei" panose="020B0503020204020204" pitchFamily="34" charset="-122"/>
                <a:ea typeface="Microsoft YaHei" panose="020B0503020204020204" pitchFamily="34" charset="-122"/>
              </a:rPr>
              <a:t>Live</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Streaming</a:t>
            </a:r>
            <a:endParaRPr lang="en-CN" dirty="0">
              <a:latin typeface="Microsoft YaHei" panose="020B0503020204020204" pitchFamily="34" charset="-122"/>
              <a:ea typeface="Microsoft YaHei" panose="020B0503020204020204" pitchFamily="34" charset="-122"/>
            </a:endParaRPr>
          </a:p>
        </p:txBody>
      </p:sp>
      <p:pic>
        <p:nvPicPr>
          <p:cNvPr id="11" name="Picture 6" descr="Mobile logo clipart 1 » Clipart Station">
            <a:extLst>
              <a:ext uri="{FF2B5EF4-FFF2-40B4-BE49-F238E27FC236}">
                <a16:creationId xmlns:a16="http://schemas.microsoft.com/office/drawing/2014/main" id="{ADAF1D1C-4BE8-0447-A2AA-0D52A3967D0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904" r="15218"/>
          <a:stretch/>
        </p:blipFill>
        <p:spPr bwMode="auto">
          <a:xfrm>
            <a:off x="6373116" y="4425156"/>
            <a:ext cx="402526" cy="576040"/>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BA23CDA0-162A-F043-AB95-FAC81D498C0D}"/>
              </a:ext>
            </a:extLst>
          </p:cNvPr>
          <p:cNvSpPr txBox="1"/>
          <p:nvPr/>
        </p:nvSpPr>
        <p:spPr>
          <a:xfrm>
            <a:off x="1576309" y="3271650"/>
            <a:ext cx="3796496" cy="707886"/>
          </a:xfrm>
          <a:prstGeom prst="rect">
            <a:avLst/>
          </a:prstGeom>
          <a:noFill/>
        </p:spPr>
        <p:txBody>
          <a:bodyPr wrap="square" rtlCol="0">
            <a:spAutoFit/>
          </a:bodyPr>
          <a:lstStyle/>
          <a:p>
            <a:pPr marL="342900" indent="-342900">
              <a:buFont typeface="Wingdings" pitchFamily="2" charset="2"/>
              <a:buChar char="Ø"/>
            </a:pPr>
            <a:r>
              <a:rPr kumimoji="1" lang="en-US" altLang="zh-CN" sz="2000" dirty="0" err="1">
                <a:latin typeface="Microsoft YaHei" panose="020B0503020204020204" pitchFamily="34" charset="-122"/>
                <a:ea typeface="Microsoft YaHei" panose="020B0503020204020204" pitchFamily="34" charset="-122"/>
              </a:rPr>
              <a:t>GamingAnywhere</a:t>
            </a:r>
            <a:r>
              <a:rPr kumimoji="1" lang="en-US" altLang="zh-CN" sz="2000" baseline="30000" dirty="0">
                <a:latin typeface="Microsoft YaHei" panose="020B0503020204020204" pitchFamily="34" charset="-122"/>
                <a:ea typeface="Microsoft YaHei" panose="020B0503020204020204" pitchFamily="34" charset="-122"/>
              </a:rPr>
              <a:t>[1] </a:t>
            </a:r>
            <a:r>
              <a:rPr kumimoji="1" lang="en-US" altLang="zh-CN" sz="2000" dirty="0">
                <a:latin typeface="Microsoft YaHei" panose="020B0503020204020204" pitchFamily="34" charset="-122"/>
                <a:ea typeface="Microsoft YaHei" panose="020B0503020204020204" pitchFamily="34" charset="-122"/>
              </a:rPr>
              <a:t>for cloud gaming.</a:t>
            </a:r>
          </a:p>
        </p:txBody>
      </p:sp>
      <p:sp>
        <p:nvSpPr>
          <p:cNvPr id="14" name="文本框 13">
            <a:extLst>
              <a:ext uri="{FF2B5EF4-FFF2-40B4-BE49-F238E27FC236}">
                <a16:creationId xmlns:a16="http://schemas.microsoft.com/office/drawing/2014/main" id="{D7E74761-0286-7248-99CE-4AB3C577200D}"/>
              </a:ext>
            </a:extLst>
          </p:cNvPr>
          <p:cNvSpPr txBox="1"/>
          <p:nvPr/>
        </p:nvSpPr>
        <p:spPr>
          <a:xfrm>
            <a:off x="5410159" y="3190617"/>
            <a:ext cx="4201602" cy="805542"/>
          </a:xfrm>
          <a:prstGeom prst="rect">
            <a:avLst/>
          </a:prstGeom>
          <a:noFill/>
        </p:spPr>
        <p:txBody>
          <a:bodyPr wrap="square" rtlCol="0">
            <a:spAutoFit/>
          </a:bodyPr>
          <a:lstStyle/>
          <a:p>
            <a:pPr marL="800100" lvl="1" indent="-342900">
              <a:lnSpc>
                <a:spcPct val="120000"/>
              </a:lnSpc>
              <a:buFont typeface="Wingdings" pitchFamily="2" charset="2"/>
              <a:buChar char="Ø"/>
            </a:pPr>
            <a:r>
              <a:rPr kumimoji="1" lang="en-US" altLang="zh-CN" sz="2000" dirty="0">
                <a:latin typeface="Microsoft YaHei" panose="020B0503020204020204" pitchFamily="34" charset="-122"/>
                <a:ea typeface="Microsoft YaHei" panose="020B0503020204020204" pitchFamily="34" charset="-122"/>
              </a:rPr>
              <a:t>End-to-end streaming app using RTMP protocol.</a:t>
            </a:r>
            <a:endParaRPr kumimoji="1" lang="zh-CN" altLang="en-US" dirty="0"/>
          </a:p>
        </p:txBody>
      </p:sp>
      <p:grpSp>
        <p:nvGrpSpPr>
          <p:cNvPr id="24" name="组合 23">
            <a:extLst>
              <a:ext uri="{FF2B5EF4-FFF2-40B4-BE49-F238E27FC236}">
                <a16:creationId xmlns:a16="http://schemas.microsoft.com/office/drawing/2014/main" id="{B9652E3A-0C4A-5946-B8C9-92F21F34DAB2}"/>
              </a:ext>
            </a:extLst>
          </p:cNvPr>
          <p:cNvGrpSpPr/>
          <p:nvPr/>
        </p:nvGrpSpPr>
        <p:grpSpPr>
          <a:xfrm>
            <a:off x="7432868" y="4396349"/>
            <a:ext cx="1210433" cy="634159"/>
            <a:chOff x="7432868" y="4743590"/>
            <a:chExt cx="1210433" cy="634159"/>
          </a:xfrm>
        </p:grpSpPr>
        <p:pic>
          <p:nvPicPr>
            <p:cNvPr id="18" name="图形 17" descr="服务器">
              <a:extLst>
                <a:ext uri="{FF2B5EF4-FFF2-40B4-BE49-F238E27FC236}">
                  <a16:creationId xmlns:a16="http://schemas.microsoft.com/office/drawing/2014/main" id="{2FFF348D-D8A9-8C40-AA4B-DCD55297408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32868" y="4743590"/>
              <a:ext cx="634159" cy="634159"/>
            </a:xfrm>
            <a:prstGeom prst="rect">
              <a:avLst/>
            </a:prstGeom>
          </p:spPr>
        </p:pic>
        <p:pic>
          <p:nvPicPr>
            <p:cNvPr id="19" name="图形 18" descr="服务器">
              <a:extLst>
                <a:ext uri="{FF2B5EF4-FFF2-40B4-BE49-F238E27FC236}">
                  <a16:creationId xmlns:a16="http://schemas.microsoft.com/office/drawing/2014/main" id="{C87E8137-2AB8-A849-A112-B9B735E8D46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09142" y="4743590"/>
              <a:ext cx="634159" cy="634159"/>
            </a:xfrm>
            <a:prstGeom prst="rect">
              <a:avLst/>
            </a:prstGeom>
          </p:spPr>
        </p:pic>
      </p:grpSp>
      <p:sp>
        <p:nvSpPr>
          <p:cNvPr id="25" name="矩形 24">
            <a:extLst>
              <a:ext uri="{FF2B5EF4-FFF2-40B4-BE49-F238E27FC236}">
                <a16:creationId xmlns:a16="http://schemas.microsoft.com/office/drawing/2014/main" id="{5EC71137-95C9-D540-927C-7B5110BFF79E}"/>
              </a:ext>
            </a:extLst>
          </p:cNvPr>
          <p:cNvSpPr/>
          <p:nvPr/>
        </p:nvSpPr>
        <p:spPr>
          <a:xfrm>
            <a:off x="7432868" y="4394102"/>
            <a:ext cx="1177732" cy="636406"/>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6" name="右箭头 25">
            <a:extLst>
              <a:ext uri="{FF2B5EF4-FFF2-40B4-BE49-F238E27FC236}">
                <a16:creationId xmlns:a16="http://schemas.microsoft.com/office/drawing/2014/main" id="{3CBB5B26-325C-4149-A012-994EB2BF2D99}"/>
              </a:ext>
            </a:extLst>
          </p:cNvPr>
          <p:cNvSpPr/>
          <p:nvPr/>
        </p:nvSpPr>
        <p:spPr>
          <a:xfrm>
            <a:off x="6775642" y="4562800"/>
            <a:ext cx="610926" cy="259827"/>
          </a:xfrm>
          <a:prstGeom prst="rightArrow">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7" name="右箭头 26">
            <a:extLst>
              <a:ext uri="{FF2B5EF4-FFF2-40B4-BE49-F238E27FC236}">
                <a16:creationId xmlns:a16="http://schemas.microsoft.com/office/drawing/2014/main" id="{E9730560-BC4D-BF4A-A99B-DB670BA307DD}"/>
              </a:ext>
            </a:extLst>
          </p:cNvPr>
          <p:cNvSpPr/>
          <p:nvPr/>
        </p:nvSpPr>
        <p:spPr>
          <a:xfrm>
            <a:off x="8677953" y="4552208"/>
            <a:ext cx="610926" cy="259827"/>
          </a:xfrm>
          <a:prstGeom prst="rightArrow">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8" name="TextBox 52">
            <a:extLst>
              <a:ext uri="{FF2B5EF4-FFF2-40B4-BE49-F238E27FC236}">
                <a16:creationId xmlns:a16="http://schemas.microsoft.com/office/drawing/2014/main" id="{9033920C-5480-7143-85E8-C8972C10BD2C}"/>
              </a:ext>
            </a:extLst>
          </p:cNvPr>
          <p:cNvSpPr txBox="1"/>
          <p:nvPr/>
        </p:nvSpPr>
        <p:spPr>
          <a:xfrm>
            <a:off x="6154935" y="4288256"/>
            <a:ext cx="1819555" cy="338554"/>
          </a:xfrm>
          <a:prstGeom prst="rect">
            <a:avLst/>
          </a:prstGeom>
          <a:noFill/>
        </p:spPr>
        <p:txBody>
          <a:bodyPr wrap="square" rtlCol="0">
            <a:spAutoFit/>
          </a:bodyPr>
          <a:lstStyle/>
          <a:p>
            <a:pPr algn="ctr"/>
            <a:r>
              <a:rPr lang="en-US" sz="1600" b="1" dirty="0">
                <a:solidFill>
                  <a:schemeClr val="tx1">
                    <a:lumMod val="65000"/>
                    <a:lumOff val="35000"/>
                  </a:schemeClr>
                </a:solidFill>
              </a:rPr>
              <a:t>videos</a:t>
            </a:r>
            <a:endParaRPr lang="en-CN" sz="1600" b="1" dirty="0">
              <a:solidFill>
                <a:schemeClr val="tx1">
                  <a:lumMod val="65000"/>
                  <a:lumOff val="35000"/>
                </a:schemeClr>
              </a:solidFill>
            </a:endParaRPr>
          </a:p>
        </p:txBody>
      </p:sp>
      <p:sp>
        <p:nvSpPr>
          <p:cNvPr id="29" name="TextBox 52">
            <a:extLst>
              <a:ext uri="{FF2B5EF4-FFF2-40B4-BE49-F238E27FC236}">
                <a16:creationId xmlns:a16="http://schemas.microsoft.com/office/drawing/2014/main" id="{B5817C9F-C4A9-AF42-BF31-BCB6D9F596D3}"/>
              </a:ext>
            </a:extLst>
          </p:cNvPr>
          <p:cNvSpPr txBox="1"/>
          <p:nvPr/>
        </p:nvSpPr>
        <p:spPr>
          <a:xfrm>
            <a:off x="8053575" y="4273620"/>
            <a:ext cx="1819555" cy="338554"/>
          </a:xfrm>
          <a:prstGeom prst="rect">
            <a:avLst/>
          </a:prstGeom>
          <a:noFill/>
        </p:spPr>
        <p:txBody>
          <a:bodyPr wrap="square" rtlCol="0">
            <a:spAutoFit/>
          </a:bodyPr>
          <a:lstStyle/>
          <a:p>
            <a:pPr algn="ctr"/>
            <a:r>
              <a:rPr lang="en-US" sz="1600" b="1" dirty="0">
                <a:solidFill>
                  <a:schemeClr val="tx1">
                    <a:lumMod val="65000"/>
                    <a:lumOff val="35000"/>
                  </a:schemeClr>
                </a:solidFill>
              </a:rPr>
              <a:t>videos</a:t>
            </a:r>
            <a:endParaRPr lang="en-CN" sz="1600" b="1" dirty="0">
              <a:solidFill>
                <a:schemeClr val="tx1">
                  <a:lumMod val="65000"/>
                  <a:lumOff val="35000"/>
                </a:schemeClr>
              </a:solidFill>
            </a:endParaRPr>
          </a:p>
        </p:txBody>
      </p:sp>
      <p:sp>
        <p:nvSpPr>
          <p:cNvPr id="32" name="TextBox 52">
            <a:extLst>
              <a:ext uri="{FF2B5EF4-FFF2-40B4-BE49-F238E27FC236}">
                <a16:creationId xmlns:a16="http://schemas.microsoft.com/office/drawing/2014/main" id="{48EFCE45-E855-7F47-ACEF-61A83255059C}"/>
              </a:ext>
            </a:extLst>
          </p:cNvPr>
          <p:cNvSpPr txBox="1"/>
          <p:nvPr/>
        </p:nvSpPr>
        <p:spPr>
          <a:xfrm>
            <a:off x="2310968" y="5419426"/>
            <a:ext cx="1819555" cy="369332"/>
          </a:xfrm>
          <a:prstGeom prst="rect">
            <a:avLst/>
          </a:prstGeom>
          <a:noFill/>
        </p:spPr>
        <p:txBody>
          <a:bodyPr wrap="square" rtlCol="0">
            <a:spAutoFit/>
          </a:bodyPr>
          <a:lstStyle/>
          <a:p>
            <a:pPr algn="ctr"/>
            <a:r>
              <a:rPr lang="en-US" altLang="zh-CN" dirty="0">
                <a:latin typeface="Microsoft YaHei" panose="020B0503020204020204" pitchFamily="34" charset="-122"/>
                <a:ea typeface="Microsoft YaHei" panose="020B0503020204020204" pitchFamily="34" charset="-122"/>
              </a:rPr>
              <a:t>Cloud</a:t>
            </a:r>
            <a:r>
              <a:rPr lang="zh-CN" altLang="en-US" dirty="0">
                <a:latin typeface="Microsoft YaHei" panose="020B0503020204020204" pitchFamily="34" charset="-122"/>
                <a:ea typeface="Microsoft YaHei" panose="020B0503020204020204" pitchFamily="34" charset="-122"/>
              </a:rPr>
              <a:t> </a:t>
            </a:r>
            <a:r>
              <a:rPr lang="en-US" altLang="zh-CN" dirty="0">
                <a:latin typeface="Microsoft YaHei" panose="020B0503020204020204" pitchFamily="34" charset="-122"/>
                <a:ea typeface="Microsoft YaHei" panose="020B0503020204020204" pitchFamily="34" charset="-122"/>
              </a:rPr>
              <a:t>gaming</a:t>
            </a:r>
            <a:endParaRPr lang="en-CN" dirty="0">
              <a:latin typeface="Microsoft YaHei" panose="020B0503020204020204" pitchFamily="34" charset="-122"/>
              <a:ea typeface="Microsoft YaHei" panose="020B0503020204020204" pitchFamily="34" charset="-122"/>
            </a:endParaRPr>
          </a:p>
        </p:txBody>
      </p:sp>
      <p:pic>
        <p:nvPicPr>
          <p:cNvPr id="33" name="Picture 6" descr="Mobile logo clipart 1 » Clipart Station">
            <a:extLst>
              <a:ext uri="{FF2B5EF4-FFF2-40B4-BE49-F238E27FC236}">
                <a16:creationId xmlns:a16="http://schemas.microsoft.com/office/drawing/2014/main" id="{F7ADF159-F679-794B-A35B-8BD024C71ED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904" r="15218"/>
          <a:stretch/>
        </p:blipFill>
        <p:spPr bwMode="auto">
          <a:xfrm>
            <a:off x="1873790" y="4467796"/>
            <a:ext cx="402526" cy="57604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组合 33">
            <a:extLst>
              <a:ext uri="{FF2B5EF4-FFF2-40B4-BE49-F238E27FC236}">
                <a16:creationId xmlns:a16="http://schemas.microsoft.com/office/drawing/2014/main" id="{3E5A1171-B68D-F543-8DF1-F70EAFDD9BA2}"/>
              </a:ext>
            </a:extLst>
          </p:cNvPr>
          <p:cNvGrpSpPr/>
          <p:nvPr/>
        </p:nvGrpSpPr>
        <p:grpSpPr>
          <a:xfrm>
            <a:off x="3314204" y="4433009"/>
            <a:ext cx="1210433" cy="634159"/>
            <a:chOff x="7432868" y="4743590"/>
            <a:chExt cx="1210433" cy="634159"/>
          </a:xfrm>
        </p:grpSpPr>
        <p:pic>
          <p:nvPicPr>
            <p:cNvPr id="35" name="图形 34" descr="服务器">
              <a:extLst>
                <a:ext uri="{FF2B5EF4-FFF2-40B4-BE49-F238E27FC236}">
                  <a16:creationId xmlns:a16="http://schemas.microsoft.com/office/drawing/2014/main" id="{837BD6FE-0095-CB40-90C0-4CBEAB0F2A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32868" y="4743590"/>
              <a:ext cx="634159" cy="634159"/>
            </a:xfrm>
            <a:prstGeom prst="rect">
              <a:avLst/>
            </a:prstGeom>
          </p:spPr>
        </p:pic>
        <p:pic>
          <p:nvPicPr>
            <p:cNvPr id="36" name="图形 35" descr="服务器">
              <a:extLst>
                <a:ext uri="{FF2B5EF4-FFF2-40B4-BE49-F238E27FC236}">
                  <a16:creationId xmlns:a16="http://schemas.microsoft.com/office/drawing/2014/main" id="{16CF5805-61F4-764E-AB15-E3565995A83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009142" y="4743590"/>
              <a:ext cx="634159" cy="634159"/>
            </a:xfrm>
            <a:prstGeom prst="rect">
              <a:avLst/>
            </a:prstGeom>
          </p:spPr>
        </p:pic>
      </p:grpSp>
      <p:sp>
        <p:nvSpPr>
          <p:cNvPr id="37" name="矩形 36">
            <a:extLst>
              <a:ext uri="{FF2B5EF4-FFF2-40B4-BE49-F238E27FC236}">
                <a16:creationId xmlns:a16="http://schemas.microsoft.com/office/drawing/2014/main" id="{5EA1D867-3572-3847-877F-435D5AA1B7AC}"/>
              </a:ext>
            </a:extLst>
          </p:cNvPr>
          <p:cNvSpPr/>
          <p:nvPr/>
        </p:nvSpPr>
        <p:spPr>
          <a:xfrm>
            <a:off x="3336264" y="4430762"/>
            <a:ext cx="1177732" cy="636406"/>
          </a:xfrm>
          <a:prstGeom prst="rect">
            <a:avLst/>
          </a:prstGeom>
          <a:noFill/>
          <a:ln w="254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8" name="右箭头 37">
            <a:extLst>
              <a:ext uri="{FF2B5EF4-FFF2-40B4-BE49-F238E27FC236}">
                <a16:creationId xmlns:a16="http://schemas.microsoft.com/office/drawing/2014/main" id="{2DDF60AC-B0E3-5D49-87EA-0320307513B1}"/>
              </a:ext>
            </a:extLst>
          </p:cNvPr>
          <p:cNvSpPr/>
          <p:nvPr/>
        </p:nvSpPr>
        <p:spPr>
          <a:xfrm>
            <a:off x="2310968" y="4602542"/>
            <a:ext cx="936754" cy="154475"/>
          </a:xfrm>
          <a:prstGeom prst="rightArrow">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右箭头 40">
            <a:extLst>
              <a:ext uri="{FF2B5EF4-FFF2-40B4-BE49-F238E27FC236}">
                <a16:creationId xmlns:a16="http://schemas.microsoft.com/office/drawing/2014/main" id="{89E5F0A1-26B6-AE48-8F37-B3230E7331A5}"/>
              </a:ext>
            </a:extLst>
          </p:cNvPr>
          <p:cNvSpPr/>
          <p:nvPr/>
        </p:nvSpPr>
        <p:spPr>
          <a:xfrm rot="10800000">
            <a:off x="2289775" y="4762472"/>
            <a:ext cx="936754" cy="154475"/>
          </a:xfrm>
          <a:prstGeom prst="rightArrow">
            <a:avLst/>
          </a:prstGeom>
          <a:solidFill>
            <a:schemeClr val="tx1">
              <a:lumMod val="50000"/>
              <a:lumOff val="50000"/>
            </a:schemeClr>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2" name="TextBox 52">
            <a:extLst>
              <a:ext uri="{FF2B5EF4-FFF2-40B4-BE49-F238E27FC236}">
                <a16:creationId xmlns:a16="http://schemas.microsoft.com/office/drawing/2014/main" id="{B0D91EB1-D92D-644B-8012-4C28B05E2663}"/>
              </a:ext>
            </a:extLst>
          </p:cNvPr>
          <p:cNvSpPr txBox="1"/>
          <p:nvPr/>
        </p:nvSpPr>
        <p:spPr>
          <a:xfrm>
            <a:off x="1838793" y="4834651"/>
            <a:ext cx="1819555" cy="584775"/>
          </a:xfrm>
          <a:prstGeom prst="rect">
            <a:avLst/>
          </a:prstGeom>
          <a:noFill/>
        </p:spPr>
        <p:txBody>
          <a:bodyPr wrap="square" rtlCol="0">
            <a:spAutoFit/>
          </a:bodyPr>
          <a:lstStyle/>
          <a:p>
            <a:pPr algn="ctr"/>
            <a:r>
              <a:rPr lang="en-US" sz="1600" b="1" dirty="0">
                <a:solidFill>
                  <a:schemeClr val="tx1">
                    <a:lumMod val="65000"/>
                    <a:lumOff val="35000"/>
                  </a:schemeClr>
                </a:solidFill>
              </a:rPr>
              <a:t>Game </a:t>
            </a:r>
          </a:p>
          <a:p>
            <a:pPr algn="ctr"/>
            <a:r>
              <a:rPr lang="en-US" sz="1600" b="1" dirty="0">
                <a:solidFill>
                  <a:schemeClr val="tx1">
                    <a:lumMod val="65000"/>
                    <a:lumOff val="35000"/>
                  </a:schemeClr>
                </a:solidFill>
              </a:rPr>
              <a:t>display</a:t>
            </a:r>
            <a:endParaRPr lang="en-CN" sz="1600" b="1" dirty="0">
              <a:solidFill>
                <a:schemeClr val="tx1">
                  <a:lumMod val="65000"/>
                  <a:lumOff val="35000"/>
                </a:schemeClr>
              </a:solidFill>
            </a:endParaRPr>
          </a:p>
        </p:txBody>
      </p:sp>
      <p:sp>
        <p:nvSpPr>
          <p:cNvPr id="43" name="TextBox 52">
            <a:extLst>
              <a:ext uri="{FF2B5EF4-FFF2-40B4-BE49-F238E27FC236}">
                <a16:creationId xmlns:a16="http://schemas.microsoft.com/office/drawing/2014/main" id="{733A03CA-F7A5-9E41-97F8-04094D722A80}"/>
              </a:ext>
            </a:extLst>
          </p:cNvPr>
          <p:cNvSpPr txBox="1"/>
          <p:nvPr/>
        </p:nvSpPr>
        <p:spPr>
          <a:xfrm>
            <a:off x="1848373" y="4086449"/>
            <a:ext cx="1819555" cy="584775"/>
          </a:xfrm>
          <a:prstGeom prst="rect">
            <a:avLst/>
          </a:prstGeom>
          <a:noFill/>
        </p:spPr>
        <p:txBody>
          <a:bodyPr wrap="square" rtlCol="0">
            <a:spAutoFit/>
          </a:bodyPr>
          <a:lstStyle/>
          <a:p>
            <a:pPr algn="ctr"/>
            <a:r>
              <a:rPr lang="en-US" sz="1600" b="1" dirty="0">
                <a:solidFill>
                  <a:schemeClr val="tx1">
                    <a:lumMod val="65000"/>
                    <a:lumOff val="35000"/>
                  </a:schemeClr>
                </a:solidFill>
              </a:rPr>
              <a:t>Player </a:t>
            </a:r>
          </a:p>
          <a:p>
            <a:pPr algn="ctr"/>
            <a:r>
              <a:rPr lang="en-US" sz="1600" b="1" dirty="0">
                <a:solidFill>
                  <a:schemeClr val="tx1">
                    <a:lumMod val="65000"/>
                    <a:lumOff val="35000"/>
                  </a:schemeClr>
                </a:solidFill>
              </a:rPr>
              <a:t>actions</a:t>
            </a:r>
            <a:endParaRPr lang="en-CN" sz="1600" b="1" dirty="0">
              <a:solidFill>
                <a:schemeClr val="tx1">
                  <a:lumMod val="65000"/>
                  <a:lumOff val="35000"/>
                </a:schemeClr>
              </a:solidFill>
            </a:endParaRPr>
          </a:p>
        </p:txBody>
      </p:sp>
    </p:spTree>
    <p:extLst>
      <p:ext uri="{BB962C8B-B14F-4D97-AF65-F5344CB8AC3E}">
        <p14:creationId xmlns:p14="http://schemas.microsoft.com/office/powerpoint/2010/main" val="1407626687"/>
      </p:ext>
    </p:extLst>
  </p:cSld>
  <p:clrMapOvr>
    <a:masterClrMapping/>
  </p:clrMapOvr>
  <mc:AlternateContent xmlns:mc="http://schemas.openxmlformats.org/markup-compatibility/2006" xmlns:p14="http://schemas.microsoft.com/office/powerpoint/2010/main">
    <mc:Choice Requires="p14">
      <p:transition spd="slow" p14:dur="2000" advTm="999"/>
    </mc:Choice>
    <mc:Fallback xmlns="">
      <p:transition spd="slow" advTm="99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F819F-A0C4-B244-A675-16096557B200}"/>
              </a:ext>
            </a:extLst>
          </p:cNvPr>
          <p:cNvSpPr>
            <a:spLocks noGrp="1"/>
          </p:cNvSpPr>
          <p:nvPr>
            <p:ph type="title"/>
          </p:nvPr>
        </p:nvSpPr>
        <p:spPr>
          <a:xfrm>
            <a:off x="838199" y="365125"/>
            <a:ext cx="10792147" cy="1325563"/>
          </a:xfrm>
        </p:spPr>
        <p:txBody>
          <a:bodyPr/>
          <a:lstStyle/>
          <a:p>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Edge Performance: </a:t>
            </a:r>
            <a:r>
              <a:rPr kumimoji="1" lang="en-US" altLang="zh-CN"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Cloud Gaming</a:t>
            </a:r>
            <a:endParaRPr kumimoji="1" lang="zh-CN" altLang="en-US"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B73D1456-C0F0-A54C-8490-E8C33BAFB94B}"/>
              </a:ext>
            </a:extLst>
          </p:cNvPr>
          <p:cNvSpPr>
            <a:spLocks noGrp="1"/>
          </p:cNvSpPr>
          <p:nvPr>
            <p:ph type="sldNum" sz="quarter" idx="12"/>
          </p:nvPr>
        </p:nvSpPr>
        <p:spPr/>
        <p:txBody>
          <a:bodyPr/>
          <a:lstStyle/>
          <a:p>
            <a:fld id="{14F5F132-64CF-CE42-8D58-232F10835DF2}" type="slidenum">
              <a:rPr kumimoji="1" lang="zh-CN" altLang="en-US" smtClean="0"/>
              <a:t>19</a:t>
            </a:fld>
            <a:endParaRPr kumimoji="1" lang="zh-CN" altLang="en-US"/>
          </a:p>
        </p:txBody>
      </p:sp>
      <p:sp>
        <p:nvSpPr>
          <p:cNvPr id="6" name="文本框 5">
            <a:extLst>
              <a:ext uri="{FF2B5EF4-FFF2-40B4-BE49-F238E27FC236}">
                <a16:creationId xmlns:a16="http://schemas.microsoft.com/office/drawing/2014/main" id="{8F3C9E25-4745-9743-82A8-740A99338D04}"/>
              </a:ext>
            </a:extLst>
          </p:cNvPr>
          <p:cNvSpPr txBox="1"/>
          <p:nvPr/>
        </p:nvSpPr>
        <p:spPr>
          <a:xfrm>
            <a:off x="994451" y="5124959"/>
            <a:ext cx="9750175" cy="1061381"/>
          </a:xfrm>
          <a:prstGeom prst="rect">
            <a:avLst/>
          </a:prstGeom>
          <a:solidFill>
            <a:srgbClr val="F06A66">
              <a:alpha val="19608"/>
            </a:srgbClr>
          </a:solidFill>
          <a:ln w="25400">
            <a:solidFill>
              <a:srgbClr val="C8A3B7"/>
            </a:solidFill>
          </a:ln>
        </p:spPr>
        <p:txBody>
          <a:bodyPr wrap="square" rtlCol="0">
            <a:spAutoFit/>
          </a:bodyPr>
          <a:lstStyle/>
          <a:p>
            <a:pPr>
              <a:lnSpc>
                <a:spcPct val="120000"/>
              </a:lnSpc>
            </a:pPr>
            <a:r>
              <a:rPr kumimoji="1" lang="en-US" altLang="zh-CN" b="1" i="1" dirty="0">
                <a:latin typeface="Microsoft YaHei" panose="020B0503020204020204" pitchFamily="34" charset="-122"/>
                <a:ea typeface="Microsoft YaHei" panose="020B0503020204020204" pitchFamily="34" charset="-122"/>
              </a:rPr>
              <a:t>Implication: </a:t>
            </a: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Placing gaming backend on nearby NEP edges help achieve less than 100ms response delay. To further enhance the experience, we need to improve the server-side gaming execution.</a:t>
            </a:r>
          </a:p>
        </p:txBody>
      </p:sp>
      <p:pic>
        <p:nvPicPr>
          <p:cNvPr id="9" name="图片 8">
            <a:extLst>
              <a:ext uri="{FF2B5EF4-FFF2-40B4-BE49-F238E27FC236}">
                <a16:creationId xmlns:a16="http://schemas.microsoft.com/office/drawing/2014/main" id="{F9F17A3C-322C-7E47-9C8C-FA34C545307C}"/>
              </a:ext>
            </a:extLst>
          </p:cNvPr>
          <p:cNvPicPr>
            <a:picLocks noChangeAspect="1"/>
          </p:cNvPicPr>
          <p:nvPr/>
        </p:nvPicPr>
        <p:blipFill>
          <a:blip r:embed="rId3"/>
          <a:stretch>
            <a:fillRect/>
          </a:stretch>
        </p:blipFill>
        <p:spPr>
          <a:xfrm>
            <a:off x="1564238" y="1690688"/>
            <a:ext cx="8610600" cy="3123140"/>
          </a:xfrm>
          <a:prstGeom prst="rect">
            <a:avLst/>
          </a:prstGeom>
        </p:spPr>
      </p:pic>
      <p:cxnSp>
        <p:nvCxnSpPr>
          <p:cNvPr id="5" name="直线连接符 4">
            <a:extLst>
              <a:ext uri="{FF2B5EF4-FFF2-40B4-BE49-F238E27FC236}">
                <a16:creationId xmlns:a16="http://schemas.microsoft.com/office/drawing/2014/main" id="{5C4634E6-086E-ED40-83C0-889AD331BA94}"/>
              </a:ext>
            </a:extLst>
          </p:cNvPr>
          <p:cNvCxnSpPr>
            <a:cxnSpLocks/>
          </p:cNvCxnSpPr>
          <p:nvPr/>
        </p:nvCxnSpPr>
        <p:spPr>
          <a:xfrm>
            <a:off x="2110407" y="3204376"/>
            <a:ext cx="3336236" cy="0"/>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5854246"/>
      </p:ext>
    </p:extLst>
  </p:cSld>
  <p:clrMapOvr>
    <a:masterClrMapping/>
  </p:clrMapOvr>
  <mc:AlternateContent xmlns:mc="http://schemas.openxmlformats.org/markup-compatibility/2006" xmlns:p14="http://schemas.microsoft.com/office/powerpoint/2010/main">
    <mc:Choice Requires="p14">
      <p:transition spd="slow" p14:dur="2000" advTm="999"/>
    </mc:Choice>
    <mc:Fallback xmlns="">
      <p:transition spd="slow" advTm="99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云形 19">
            <a:extLst>
              <a:ext uri="{FF2B5EF4-FFF2-40B4-BE49-F238E27FC236}">
                <a16:creationId xmlns:a16="http://schemas.microsoft.com/office/drawing/2014/main" id="{4BC488D4-6797-6B43-AB47-D626D847AE7D}"/>
              </a:ext>
            </a:extLst>
          </p:cNvPr>
          <p:cNvSpPr/>
          <p:nvPr/>
        </p:nvSpPr>
        <p:spPr>
          <a:xfrm>
            <a:off x="1615564" y="3056446"/>
            <a:ext cx="6224483" cy="1934146"/>
          </a:xfrm>
          <a:prstGeom prst="cloud">
            <a:avLst/>
          </a:prstGeom>
          <a:solidFill>
            <a:schemeClr val="accent1">
              <a:lumMod val="40000"/>
              <a:lumOff val="60000"/>
            </a:schemeClr>
          </a:solidFill>
          <a:ln w="41910">
            <a:solidFill>
              <a:schemeClr val="accent1">
                <a:alpha val="2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4" name="图形 13" descr="云">
            <a:extLst>
              <a:ext uri="{FF2B5EF4-FFF2-40B4-BE49-F238E27FC236}">
                <a16:creationId xmlns:a16="http://schemas.microsoft.com/office/drawing/2014/main" id="{5C2972BC-FC38-0A4B-B4F6-5D15EA355E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70144" y="1035875"/>
            <a:ext cx="2315323" cy="2180872"/>
          </a:xfrm>
          <a:prstGeom prst="rect">
            <a:avLst/>
          </a:prstGeom>
        </p:spPr>
      </p:pic>
      <p:sp>
        <p:nvSpPr>
          <p:cNvPr id="2" name="标题 1">
            <a:extLst>
              <a:ext uri="{FF2B5EF4-FFF2-40B4-BE49-F238E27FC236}">
                <a16:creationId xmlns:a16="http://schemas.microsoft.com/office/drawing/2014/main" id="{0A0F819F-A0C4-B244-A675-16096557B200}"/>
              </a:ext>
            </a:extLst>
          </p:cNvPr>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Current Edge</a:t>
            </a:r>
            <a:r>
              <a:rPr kumimoji="1" lang="zh-CN" altLang="en-US" dirty="0">
                <a:latin typeface="Microsoft YaHei" panose="020B0503020204020204" pitchFamily="34" charset="-122"/>
                <a:ea typeface="Microsoft YaHei" panose="020B0503020204020204" pitchFamily="34" charset="-122"/>
                <a:cs typeface="Times New Roman" panose="02020603050405020304" pitchFamily="18" charset="0"/>
              </a:rPr>
              <a:t> </a:t>
            </a: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Platforms</a:t>
            </a:r>
            <a:endParaRPr kumimoji="1" lang="zh-CN" altLang="en-US"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7" name="灯片编号占位符 6">
            <a:extLst>
              <a:ext uri="{FF2B5EF4-FFF2-40B4-BE49-F238E27FC236}">
                <a16:creationId xmlns:a16="http://schemas.microsoft.com/office/drawing/2014/main" id="{8DAB406E-21EF-6744-95D7-7A64D6B4934D}"/>
              </a:ext>
            </a:extLst>
          </p:cNvPr>
          <p:cNvSpPr>
            <a:spLocks noGrp="1"/>
          </p:cNvSpPr>
          <p:nvPr>
            <p:ph type="sldNum" sz="quarter" idx="12"/>
          </p:nvPr>
        </p:nvSpPr>
        <p:spPr/>
        <p:txBody>
          <a:bodyPr/>
          <a:lstStyle/>
          <a:p>
            <a:fld id="{14F5F132-64CF-CE42-8D58-232F10835DF2}" type="slidenum">
              <a:rPr kumimoji="1" lang="zh-CN" altLang="en-US" smtClean="0"/>
              <a:t>2</a:t>
            </a:fld>
            <a:endParaRPr kumimoji="1" lang="zh-CN" altLang="en-US"/>
          </a:p>
        </p:txBody>
      </p:sp>
      <p:pic>
        <p:nvPicPr>
          <p:cNvPr id="4" name="图片 3">
            <a:extLst>
              <a:ext uri="{FF2B5EF4-FFF2-40B4-BE49-F238E27FC236}">
                <a16:creationId xmlns:a16="http://schemas.microsoft.com/office/drawing/2014/main" id="{D667E70D-60B7-AD46-8184-FDBE344DC3BB}"/>
              </a:ext>
            </a:extLst>
          </p:cNvPr>
          <p:cNvPicPr>
            <a:picLocks noChangeAspect="1"/>
          </p:cNvPicPr>
          <p:nvPr/>
        </p:nvPicPr>
        <p:blipFill>
          <a:blip r:embed="rId5"/>
          <a:stretch>
            <a:fillRect/>
          </a:stretch>
        </p:blipFill>
        <p:spPr>
          <a:xfrm>
            <a:off x="704930" y="5451676"/>
            <a:ext cx="2214111" cy="1087236"/>
          </a:xfrm>
          <a:prstGeom prst="rect">
            <a:avLst/>
          </a:prstGeom>
        </p:spPr>
      </p:pic>
      <p:pic>
        <p:nvPicPr>
          <p:cNvPr id="9" name="图片 8">
            <a:extLst>
              <a:ext uri="{FF2B5EF4-FFF2-40B4-BE49-F238E27FC236}">
                <a16:creationId xmlns:a16="http://schemas.microsoft.com/office/drawing/2014/main" id="{B2D9A0A2-2EE6-B142-BCCE-C3DEA968BD50}"/>
              </a:ext>
            </a:extLst>
          </p:cNvPr>
          <p:cNvPicPr>
            <a:picLocks noChangeAspect="1"/>
          </p:cNvPicPr>
          <p:nvPr/>
        </p:nvPicPr>
        <p:blipFill>
          <a:blip r:embed="rId6"/>
          <a:stretch>
            <a:fillRect/>
          </a:stretch>
        </p:blipFill>
        <p:spPr>
          <a:xfrm>
            <a:off x="3581401" y="5491480"/>
            <a:ext cx="1146405" cy="1087236"/>
          </a:xfrm>
          <a:prstGeom prst="rect">
            <a:avLst/>
          </a:prstGeom>
        </p:spPr>
      </p:pic>
      <p:pic>
        <p:nvPicPr>
          <p:cNvPr id="10" name="图片 9">
            <a:extLst>
              <a:ext uri="{FF2B5EF4-FFF2-40B4-BE49-F238E27FC236}">
                <a16:creationId xmlns:a16="http://schemas.microsoft.com/office/drawing/2014/main" id="{883EA945-E648-CD45-9705-39C41C6E53C2}"/>
              </a:ext>
            </a:extLst>
          </p:cNvPr>
          <p:cNvPicPr>
            <a:picLocks noChangeAspect="1"/>
          </p:cNvPicPr>
          <p:nvPr/>
        </p:nvPicPr>
        <p:blipFill>
          <a:blip r:embed="rId7"/>
          <a:stretch>
            <a:fillRect/>
          </a:stretch>
        </p:blipFill>
        <p:spPr>
          <a:xfrm>
            <a:off x="5390166" y="5491479"/>
            <a:ext cx="1036272" cy="1087237"/>
          </a:xfrm>
          <a:prstGeom prst="rect">
            <a:avLst/>
          </a:prstGeom>
        </p:spPr>
      </p:pic>
      <p:pic>
        <p:nvPicPr>
          <p:cNvPr id="11" name="图片 10">
            <a:extLst>
              <a:ext uri="{FF2B5EF4-FFF2-40B4-BE49-F238E27FC236}">
                <a16:creationId xmlns:a16="http://schemas.microsoft.com/office/drawing/2014/main" id="{22A77505-A6A3-A246-B284-433BF5A8B98D}"/>
              </a:ext>
            </a:extLst>
          </p:cNvPr>
          <p:cNvPicPr>
            <a:picLocks noChangeAspect="1"/>
          </p:cNvPicPr>
          <p:nvPr/>
        </p:nvPicPr>
        <p:blipFill>
          <a:blip r:embed="rId8"/>
          <a:stretch>
            <a:fillRect/>
          </a:stretch>
        </p:blipFill>
        <p:spPr>
          <a:xfrm>
            <a:off x="7111710" y="5436262"/>
            <a:ext cx="1146405" cy="1162783"/>
          </a:xfrm>
          <a:prstGeom prst="rect">
            <a:avLst/>
          </a:prstGeom>
        </p:spPr>
      </p:pic>
      <p:pic>
        <p:nvPicPr>
          <p:cNvPr id="6" name="图形 5" descr="服务器">
            <a:extLst>
              <a:ext uri="{FF2B5EF4-FFF2-40B4-BE49-F238E27FC236}">
                <a16:creationId xmlns:a16="http://schemas.microsoft.com/office/drawing/2014/main" id="{441566F5-30FE-0C44-9BFA-57EBD9396FF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055896" y="1918714"/>
            <a:ext cx="694717" cy="694717"/>
          </a:xfrm>
          <a:prstGeom prst="rect">
            <a:avLst/>
          </a:prstGeom>
        </p:spPr>
      </p:pic>
      <p:pic>
        <p:nvPicPr>
          <p:cNvPr id="12" name="图形 11" descr="服务器">
            <a:extLst>
              <a:ext uri="{FF2B5EF4-FFF2-40B4-BE49-F238E27FC236}">
                <a16:creationId xmlns:a16="http://schemas.microsoft.com/office/drawing/2014/main" id="{7C5A6733-30E8-3B46-A565-C0860707FC5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727806" y="1918714"/>
            <a:ext cx="694717" cy="694717"/>
          </a:xfrm>
          <a:prstGeom prst="rect">
            <a:avLst/>
          </a:prstGeom>
        </p:spPr>
      </p:pic>
      <p:grpSp>
        <p:nvGrpSpPr>
          <p:cNvPr id="17" name="组合 16">
            <a:extLst>
              <a:ext uri="{FF2B5EF4-FFF2-40B4-BE49-F238E27FC236}">
                <a16:creationId xmlns:a16="http://schemas.microsoft.com/office/drawing/2014/main" id="{FA4A179E-A32F-D144-8635-7D7F2A4B28DB}"/>
              </a:ext>
            </a:extLst>
          </p:cNvPr>
          <p:cNvGrpSpPr/>
          <p:nvPr/>
        </p:nvGrpSpPr>
        <p:grpSpPr>
          <a:xfrm>
            <a:off x="2501472" y="3290010"/>
            <a:ext cx="738850" cy="1172066"/>
            <a:chOff x="8277828" y="2306718"/>
            <a:chExt cx="738850" cy="1172066"/>
          </a:xfrm>
        </p:grpSpPr>
        <p:pic>
          <p:nvPicPr>
            <p:cNvPr id="16" name="图形 15" descr="DVD 播放器">
              <a:extLst>
                <a:ext uri="{FF2B5EF4-FFF2-40B4-BE49-F238E27FC236}">
                  <a16:creationId xmlns:a16="http://schemas.microsoft.com/office/drawing/2014/main" id="{C8EEFB48-270B-9648-9AF3-17CC8FCE7F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77828" y="2306718"/>
              <a:ext cx="738850" cy="738850"/>
            </a:xfrm>
            <a:prstGeom prst="rect">
              <a:avLst/>
            </a:prstGeom>
          </p:spPr>
        </p:pic>
        <p:pic>
          <p:nvPicPr>
            <p:cNvPr id="18" name="图形 17" descr="DVD 播放器">
              <a:extLst>
                <a:ext uri="{FF2B5EF4-FFF2-40B4-BE49-F238E27FC236}">
                  <a16:creationId xmlns:a16="http://schemas.microsoft.com/office/drawing/2014/main" id="{F15842D3-A17F-2D44-ADF7-CEDBB4690ED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77828" y="2523460"/>
              <a:ext cx="738850" cy="738850"/>
            </a:xfrm>
            <a:prstGeom prst="rect">
              <a:avLst/>
            </a:prstGeom>
          </p:spPr>
        </p:pic>
        <p:pic>
          <p:nvPicPr>
            <p:cNvPr id="19" name="图形 18" descr="DVD 播放器">
              <a:extLst>
                <a:ext uri="{FF2B5EF4-FFF2-40B4-BE49-F238E27FC236}">
                  <a16:creationId xmlns:a16="http://schemas.microsoft.com/office/drawing/2014/main" id="{8CBF90E3-BD70-7C43-88F2-8A1EFD2BBE6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77828" y="2739934"/>
              <a:ext cx="738850" cy="738850"/>
            </a:xfrm>
            <a:prstGeom prst="rect">
              <a:avLst/>
            </a:prstGeom>
          </p:spPr>
        </p:pic>
      </p:grpSp>
      <p:grpSp>
        <p:nvGrpSpPr>
          <p:cNvPr id="21" name="组合 20">
            <a:extLst>
              <a:ext uri="{FF2B5EF4-FFF2-40B4-BE49-F238E27FC236}">
                <a16:creationId xmlns:a16="http://schemas.microsoft.com/office/drawing/2014/main" id="{1F7B18D7-5638-6241-AFB3-BDE5E5D517ED}"/>
              </a:ext>
            </a:extLst>
          </p:cNvPr>
          <p:cNvGrpSpPr/>
          <p:nvPr/>
        </p:nvGrpSpPr>
        <p:grpSpPr>
          <a:xfrm>
            <a:off x="3739992" y="3548512"/>
            <a:ext cx="738850" cy="1172066"/>
            <a:chOff x="8277828" y="2306718"/>
            <a:chExt cx="738850" cy="1172066"/>
          </a:xfrm>
        </p:grpSpPr>
        <p:pic>
          <p:nvPicPr>
            <p:cNvPr id="22" name="图形 21" descr="DVD 播放器">
              <a:extLst>
                <a:ext uri="{FF2B5EF4-FFF2-40B4-BE49-F238E27FC236}">
                  <a16:creationId xmlns:a16="http://schemas.microsoft.com/office/drawing/2014/main" id="{106DFED0-5DEB-D947-8296-A541D0AE058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77828" y="2306718"/>
              <a:ext cx="738850" cy="738850"/>
            </a:xfrm>
            <a:prstGeom prst="rect">
              <a:avLst/>
            </a:prstGeom>
          </p:spPr>
        </p:pic>
        <p:pic>
          <p:nvPicPr>
            <p:cNvPr id="23" name="图形 22" descr="DVD 播放器">
              <a:extLst>
                <a:ext uri="{FF2B5EF4-FFF2-40B4-BE49-F238E27FC236}">
                  <a16:creationId xmlns:a16="http://schemas.microsoft.com/office/drawing/2014/main" id="{7152BCD2-9A48-E14E-8930-352FB93A549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77828" y="2523460"/>
              <a:ext cx="738850" cy="738850"/>
            </a:xfrm>
            <a:prstGeom prst="rect">
              <a:avLst/>
            </a:prstGeom>
          </p:spPr>
        </p:pic>
        <p:pic>
          <p:nvPicPr>
            <p:cNvPr id="24" name="图形 23" descr="DVD 播放器">
              <a:extLst>
                <a:ext uri="{FF2B5EF4-FFF2-40B4-BE49-F238E27FC236}">
                  <a16:creationId xmlns:a16="http://schemas.microsoft.com/office/drawing/2014/main" id="{CF931007-E794-7847-A913-0A4CC4CB3DC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77828" y="2739934"/>
              <a:ext cx="738850" cy="738850"/>
            </a:xfrm>
            <a:prstGeom prst="rect">
              <a:avLst/>
            </a:prstGeom>
          </p:spPr>
        </p:pic>
      </p:grpSp>
      <p:grpSp>
        <p:nvGrpSpPr>
          <p:cNvPr id="25" name="组合 24">
            <a:extLst>
              <a:ext uri="{FF2B5EF4-FFF2-40B4-BE49-F238E27FC236}">
                <a16:creationId xmlns:a16="http://schemas.microsoft.com/office/drawing/2014/main" id="{1FC0C16F-287D-8D4A-9883-0D725211EE00}"/>
              </a:ext>
            </a:extLst>
          </p:cNvPr>
          <p:cNvGrpSpPr/>
          <p:nvPr/>
        </p:nvGrpSpPr>
        <p:grpSpPr>
          <a:xfrm>
            <a:off x="5065784" y="3576274"/>
            <a:ext cx="738850" cy="1172066"/>
            <a:chOff x="8277828" y="2306718"/>
            <a:chExt cx="738850" cy="1172066"/>
          </a:xfrm>
        </p:grpSpPr>
        <p:pic>
          <p:nvPicPr>
            <p:cNvPr id="26" name="图形 25" descr="DVD 播放器">
              <a:extLst>
                <a:ext uri="{FF2B5EF4-FFF2-40B4-BE49-F238E27FC236}">
                  <a16:creationId xmlns:a16="http://schemas.microsoft.com/office/drawing/2014/main" id="{D94EF341-F2EB-2643-A6FD-B1E772495600}"/>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77828" y="2306718"/>
              <a:ext cx="738850" cy="738850"/>
            </a:xfrm>
            <a:prstGeom prst="rect">
              <a:avLst/>
            </a:prstGeom>
          </p:spPr>
        </p:pic>
        <p:pic>
          <p:nvPicPr>
            <p:cNvPr id="27" name="图形 26" descr="DVD 播放器">
              <a:extLst>
                <a:ext uri="{FF2B5EF4-FFF2-40B4-BE49-F238E27FC236}">
                  <a16:creationId xmlns:a16="http://schemas.microsoft.com/office/drawing/2014/main" id="{52121FD2-9E6F-BA4D-8628-278986FBA51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77828" y="2523460"/>
              <a:ext cx="738850" cy="738850"/>
            </a:xfrm>
            <a:prstGeom prst="rect">
              <a:avLst/>
            </a:prstGeom>
          </p:spPr>
        </p:pic>
        <p:pic>
          <p:nvPicPr>
            <p:cNvPr id="28" name="图形 27" descr="DVD 播放器">
              <a:extLst>
                <a:ext uri="{FF2B5EF4-FFF2-40B4-BE49-F238E27FC236}">
                  <a16:creationId xmlns:a16="http://schemas.microsoft.com/office/drawing/2014/main" id="{553FB582-CD58-B746-BAC6-8E01E8C970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77828" y="2739934"/>
              <a:ext cx="738850" cy="738850"/>
            </a:xfrm>
            <a:prstGeom prst="rect">
              <a:avLst/>
            </a:prstGeom>
          </p:spPr>
        </p:pic>
      </p:grpSp>
      <p:grpSp>
        <p:nvGrpSpPr>
          <p:cNvPr id="29" name="组合 28">
            <a:extLst>
              <a:ext uri="{FF2B5EF4-FFF2-40B4-BE49-F238E27FC236}">
                <a16:creationId xmlns:a16="http://schemas.microsoft.com/office/drawing/2014/main" id="{15E5C0A9-DE16-1147-BF20-1AA8EB0587E1}"/>
              </a:ext>
            </a:extLst>
          </p:cNvPr>
          <p:cNvGrpSpPr/>
          <p:nvPr/>
        </p:nvGrpSpPr>
        <p:grpSpPr>
          <a:xfrm>
            <a:off x="6217650" y="3250182"/>
            <a:ext cx="738850" cy="1172066"/>
            <a:chOff x="8277828" y="2306718"/>
            <a:chExt cx="738850" cy="1172066"/>
          </a:xfrm>
        </p:grpSpPr>
        <p:pic>
          <p:nvPicPr>
            <p:cNvPr id="30" name="图形 29" descr="DVD 播放器">
              <a:extLst>
                <a:ext uri="{FF2B5EF4-FFF2-40B4-BE49-F238E27FC236}">
                  <a16:creationId xmlns:a16="http://schemas.microsoft.com/office/drawing/2014/main" id="{0FB13EFA-BAB7-F74E-909E-CE2C5591F72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77828" y="2306718"/>
              <a:ext cx="738850" cy="738850"/>
            </a:xfrm>
            <a:prstGeom prst="rect">
              <a:avLst/>
            </a:prstGeom>
          </p:spPr>
        </p:pic>
        <p:pic>
          <p:nvPicPr>
            <p:cNvPr id="31" name="图形 30" descr="DVD 播放器">
              <a:extLst>
                <a:ext uri="{FF2B5EF4-FFF2-40B4-BE49-F238E27FC236}">
                  <a16:creationId xmlns:a16="http://schemas.microsoft.com/office/drawing/2014/main" id="{A71A862B-A430-BD44-BCD1-7386F52A776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77828" y="2523460"/>
              <a:ext cx="738850" cy="738850"/>
            </a:xfrm>
            <a:prstGeom prst="rect">
              <a:avLst/>
            </a:prstGeom>
          </p:spPr>
        </p:pic>
        <p:pic>
          <p:nvPicPr>
            <p:cNvPr id="32" name="图形 31" descr="DVD 播放器">
              <a:extLst>
                <a:ext uri="{FF2B5EF4-FFF2-40B4-BE49-F238E27FC236}">
                  <a16:creationId xmlns:a16="http://schemas.microsoft.com/office/drawing/2014/main" id="{48567375-2B66-9C43-8208-D53791D11A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8277828" y="2739934"/>
              <a:ext cx="738850" cy="738850"/>
            </a:xfrm>
            <a:prstGeom prst="rect">
              <a:avLst/>
            </a:prstGeom>
          </p:spPr>
        </p:pic>
      </p:grpSp>
      <p:sp>
        <p:nvSpPr>
          <p:cNvPr id="38" name="上下箭头 37">
            <a:extLst>
              <a:ext uri="{FF2B5EF4-FFF2-40B4-BE49-F238E27FC236}">
                <a16:creationId xmlns:a16="http://schemas.microsoft.com/office/drawing/2014/main" id="{6CE48637-F2FE-3E4F-AF59-532A120BF24F}"/>
              </a:ext>
            </a:extLst>
          </p:cNvPr>
          <p:cNvSpPr/>
          <p:nvPr/>
        </p:nvSpPr>
        <p:spPr>
          <a:xfrm>
            <a:off x="4597175" y="2744096"/>
            <a:ext cx="294683" cy="89715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上下箭头 39">
            <a:extLst>
              <a:ext uri="{FF2B5EF4-FFF2-40B4-BE49-F238E27FC236}">
                <a16:creationId xmlns:a16="http://schemas.microsoft.com/office/drawing/2014/main" id="{CC2705CA-AF05-5B4D-BAEB-5F694238D90B}"/>
              </a:ext>
            </a:extLst>
          </p:cNvPr>
          <p:cNvSpPr/>
          <p:nvPr/>
        </p:nvSpPr>
        <p:spPr>
          <a:xfrm rot="2101825">
            <a:off x="3656756" y="2663001"/>
            <a:ext cx="294683" cy="89715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上下箭头 40">
            <a:extLst>
              <a:ext uri="{FF2B5EF4-FFF2-40B4-BE49-F238E27FC236}">
                <a16:creationId xmlns:a16="http://schemas.microsoft.com/office/drawing/2014/main" id="{C1F1E0EA-6C70-FD45-BF72-18AAB416E69F}"/>
              </a:ext>
            </a:extLst>
          </p:cNvPr>
          <p:cNvSpPr/>
          <p:nvPr/>
        </p:nvSpPr>
        <p:spPr>
          <a:xfrm rot="8550335">
            <a:off x="5492367" y="2656699"/>
            <a:ext cx="294683" cy="897158"/>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上下箭头 38">
            <a:extLst>
              <a:ext uri="{FF2B5EF4-FFF2-40B4-BE49-F238E27FC236}">
                <a16:creationId xmlns:a16="http://schemas.microsoft.com/office/drawing/2014/main" id="{0FD2E566-5D3D-D240-811C-D6C07E6332B7}"/>
              </a:ext>
            </a:extLst>
          </p:cNvPr>
          <p:cNvSpPr/>
          <p:nvPr/>
        </p:nvSpPr>
        <p:spPr>
          <a:xfrm rot="1679057">
            <a:off x="2387459" y="4474794"/>
            <a:ext cx="379077" cy="1219006"/>
          </a:xfrm>
          <a:prstGeom prst="up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上下箭头 42">
            <a:extLst>
              <a:ext uri="{FF2B5EF4-FFF2-40B4-BE49-F238E27FC236}">
                <a16:creationId xmlns:a16="http://schemas.microsoft.com/office/drawing/2014/main" id="{3542CC4C-B5D3-B946-B9CE-82A7F8F00CCB}"/>
              </a:ext>
            </a:extLst>
          </p:cNvPr>
          <p:cNvSpPr/>
          <p:nvPr/>
        </p:nvSpPr>
        <p:spPr>
          <a:xfrm>
            <a:off x="3940331" y="4643648"/>
            <a:ext cx="379077" cy="808028"/>
          </a:xfrm>
          <a:prstGeom prst="up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上下箭头 43">
            <a:extLst>
              <a:ext uri="{FF2B5EF4-FFF2-40B4-BE49-F238E27FC236}">
                <a16:creationId xmlns:a16="http://schemas.microsoft.com/office/drawing/2014/main" id="{7FFA281F-CD7E-8B46-BE40-7BCE05A44215}"/>
              </a:ext>
            </a:extLst>
          </p:cNvPr>
          <p:cNvSpPr/>
          <p:nvPr/>
        </p:nvSpPr>
        <p:spPr>
          <a:xfrm rot="20659475">
            <a:off x="5412261" y="4625579"/>
            <a:ext cx="379077" cy="808028"/>
          </a:xfrm>
          <a:prstGeom prst="up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上下箭头 44">
            <a:extLst>
              <a:ext uri="{FF2B5EF4-FFF2-40B4-BE49-F238E27FC236}">
                <a16:creationId xmlns:a16="http://schemas.microsoft.com/office/drawing/2014/main" id="{A5B4F1A8-2211-1A47-9C55-62F9CAFA1646}"/>
              </a:ext>
            </a:extLst>
          </p:cNvPr>
          <p:cNvSpPr/>
          <p:nvPr/>
        </p:nvSpPr>
        <p:spPr>
          <a:xfrm rot="19800347">
            <a:off x="6914121" y="4326932"/>
            <a:ext cx="379077" cy="1139610"/>
          </a:xfrm>
          <a:prstGeom prst="upDown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文本框 41">
            <a:extLst>
              <a:ext uri="{FF2B5EF4-FFF2-40B4-BE49-F238E27FC236}">
                <a16:creationId xmlns:a16="http://schemas.microsoft.com/office/drawing/2014/main" id="{0A1582A5-C76A-9546-903D-4939BF24959E}"/>
              </a:ext>
            </a:extLst>
          </p:cNvPr>
          <p:cNvSpPr txBox="1"/>
          <p:nvPr/>
        </p:nvSpPr>
        <p:spPr>
          <a:xfrm>
            <a:off x="5776694" y="1445497"/>
            <a:ext cx="2840718" cy="461665"/>
          </a:xfrm>
          <a:prstGeom prst="rect">
            <a:avLst/>
          </a:prstGeom>
          <a:noFill/>
        </p:spPr>
        <p:txBody>
          <a:bodyPr wrap="square" rtlCol="0">
            <a:spAutoFit/>
          </a:bodyPr>
          <a:lstStyle/>
          <a:p>
            <a:pPr algn="ctr"/>
            <a:r>
              <a:rPr kumimoji="1" lang="en-US" altLang="zh-CN" sz="2400" b="1" dirty="0">
                <a:solidFill>
                  <a:srgbClr val="971D17"/>
                </a:solidFill>
                <a:latin typeface="Microsoft YaHei" panose="020B0503020204020204" pitchFamily="34" charset="-122"/>
                <a:ea typeface="Microsoft YaHei" panose="020B0503020204020204" pitchFamily="34" charset="-122"/>
              </a:rPr>
              <a:t>Cloud Providers </a:t>
            </a:r>
            <a:endParaRPr kumimoji="1" lang="zh-CN" altLang="en-US" sz="2400" b="1" dirty="0">
              <a:solidFill>
                <a:srgbClr val="971D17"/>
              </a:solidFill>
              <a:latin typeface="Microsoft YaHei" panose="020B0503020204020204" pitchFamily="34" charset="-122"/>
              <a:ea typeface="Microsoft YaHei" panose="020B0503020204020204" pitchFamily="34" charset="-122"/>
            </a:endParaRPr>
          </a:p>
        </p:txBody>
      </p:sp>
      <p:sp>
        <p:nvSpPr>
          <p:cNvPr id="47" name="文本框 46">
            <a:extLst>
              <a:ext uri="{FF2B5EF4-FFF2-40B4-BE49-F238E27FC236}">
                <a16:creationId xmlns:a16="http://schemas.microsoft.com/office/drawing/2014/main" id="{104497FC-A8C0-DB47-9431-2920E543B2B3}"/>
              </a:ext>
            </a:extLst>
          </p:cNvPr>
          <p:cNvSpPr txBox="1"/>
          <p:nvPr/>
        </p:nvSpPr>
        <p:spPr>
          <a:xfrm>
            <a:off x="7958380" y="3057225"/>
            <a:ext cx="2811261" cy="461665"/>
          </a:xfrm>
          <a:prstGeom prst="rect">
            <a:avLst/>
          </a:prstGeom>
          <a:noFill/>
        </p:spPr>
        <p:txBody>
          <a:bodyPr wrap="square" rtlCol="0">
            <a:spAutoFit/>
          </a:bodyPr>
          <a:lstStyle/>
          <a:p>
            <a:pPr algn="ctr"/>
            <a:r>
              <a:rPr kumimoji="1" lang="en-US" altLang="zh-CN" sz="2400" b="1" dirty="0">
                <a:solidFill>
                  <a:srgbClr val="971D17"/>
                </a:solidFill>
                <a:latin typeface="Microsoft YaHei" panose="020B0503020204020204" pitchFamily="34" charset="-122"/>
                <a:ea typeface="Microsoft YaHei" panose="020B0503020204020204" pitchFamily="34" charset="-122"/>
              </a:rPr>
              <a:t>Edge Platforms</a:t>
            </a:r>
            <a:endParaRPr kumimoji="1" lang="zh-CN" altLang="en-US" sz="2400" b="1" dirty="0">
              <a:solidFill>
                <a:srgbClr val="971D17"/>
              </a:solidFill>
              <a:latin typeface="Microsoft YaHei" panose="020B0503020204020204" pitchFamily="34" charset="-122"/>
              <a:ea typeface="Microsoft YaHei" panose="020B0503020204020204" pitchFamily="34" charset="-122"/>
            </a:endParaRPr>
          </a:p>
        </p:txBody>
      </p:sp>
      <p:sp>
        <p:nvSpPr>
          <p:cNvPr id="48" name="文本框 47">
            <a:extLst>
              <a:ext uri="{FF2B5EF4-FFF2-40B4-BE49-F238E27FC236}">
                <a16:creationId xmlns:a16="http://schemas.microsoft.com/office/drawing/2014/main" id="{C7E61C15-8782-314E-99DC-E02001FC9B07}"/>
              </a:ext>
            </a:extLst>
          </p:cNvPr>
          <p:cNvSpPr txBox="1"/>
          <p:nvPr/>
        </p:nvSpPr>
        <p:spPr>
          <a:xfrm>
            <a:off x="8503115" y="5220843"/>
            <a:ext cx="3137704" cy="461665"/>
          </a:xfrm>
          <a:prstGeom prst="rect">
            <a:avLst/>
          </a:prstGeom>
          <a:noFill/>
        </p:spPr>
        <p:txBody>
          <a:bodyPr wrap="square" rtlCol="0">
            <a:spAutoFit/>
          </a:bodyPr>
          <a:lstStyle/>
          <a:p>
            <a:pPr algn="ctr"/>
            <a:r>
              <a:rPr kumimoji="1" lang="en-US" altLang="zh-CN" sz="2400" b="1" dirty="0">
                <a:solidFill>
                  <a:srgbClr val="971D17"/>
                </a:solidFill>
                <a:latin typeface="Microsoft YaHei" panose="020B0503020204020204" pitchFamily="34" charset="-122"/>
                <a:ea typeface="Microsoft YaHei" panose="020B0503020204020204" pitchFamily="34" charset="-122"/>
              </a:rPr>
              <a:t>Edge Applications</a:t>
            </a:r>
            <a:endParaRPr kumimoji="1" lang="zh-CN" altLang="en-US" sz="2400" b="1" dirty="0">
              <a:solidFill>
                <a:srgbClr val="971D17"/>
              </a:solidFill>
              <a:latin typeface="Microsoft YaHei" panose="020B0503020204020204" pitchFamily="34" charset="-122"/>
              <a:ea typeface="Microsoft YaHei" panose="020B0503020204020204" pitchFamily="34" charset="-122"/>
            </a:endParaRPr>
          </a:p>
        </p:txBody>
      </p:sp>
      <p:sp>
        <p:nvSpPr>
          <p:cNvPr id="49" name="文本框 48">
            <a:extLst>
              <a:ext uri="{FF2B5EF4-FFF2-40B4-BE49-F238E27FC236}">
                <a16:creationId xmlns:a16="http://schemas.microsoft.com/office/drawing/2014/main" id="{A568554D-177B-B848-9EC7-D7D86E96A871}"/>
              </a:ext>
            </a:extLst>
          </p:cNvPr>
          <p:cNvSpPr txBox="1"/>
          <p:nvPr/>
        </p:nvSpPr>
        <p:spPr>
          <a:xfrm>
            <a:off x="8605554" y="5655386"/>
            <a:ext cx="2925646"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b="1" dirty="0">
                <a:latin typeface="Microsoft YaHei" panose="020B0503020204020204" pitchFamily="34" charset="-122"/>
                <a:ea typeface="Microsoft YaHei" panose="020B0503020204020204" pitchFamily="34" charset="-122"/>
              </a:rPr>
              <a:t>Autonomous driving</a:t>
            </a:r>
          </a:p>
          <a:p>
            <a:pPr marL="285750" indent="-285750">
              <a:buFont typeface="Arial" panose="020B0604020202020204" pitchFamily="34" charset="0"/>
              <a:buChar char="•"/>
            </a:pPr>
            <a:r>
              <a:rPr kumimoji="1" lang="en-US" altLang="zh-CN" b="1" dirty="0">
                <a:latin typeface="Microsoft YaHei" panose="020B0503020204020204" pitchFamily="34" charset="-122"/>
                <a:ea typeface="Microsoft YaHei" panose="020B0503020204020204" pitchFamily="34" charset="-122"/>
              </a:rPr>
              <a:t>AR/VR </a:t>
            </a:r>
          </a:p>
          <a:p>
            <a:pPr marL="285750" indent="-285750">
              <a:buFont typeface="Arial" panose="020B0604020202020204" pitchFamily="34" charset="0"/>
              <a:buChar char="•"/>
            </a:pPr>
            <a:r>
              <a:rPr kumimoji="1" lang="en-US" altLang="zh-CN" b="1" dirty="0">
                <a:latin typeface="Microsoft YaHei" panose="020B0503020204020204" pitchFamily="34" charset="-122"/>
                <a:ea typeface="Microsoft YaHei" panose="020B0503020204020204" pitchFamily="34" charset="-122"/>
              </a:rPr>
              <a:t>Smart city</a:t>
            </a:r>
            <a:endParaRPr kumimoji="1" lang="zh-CN" altLang="en-US" b="1" dirty="0">
              <a:latin typeface="Microsoft YaHei" panose="020B0503020204020204" pitchFamily="34" charset="-122"/>
              <a:ea typeface="Microsoft YaHei" panose="020B0503020204020204" pitchFamily="34" charset="-122"/>
            </a:endParaRPr>
          </a:p>
        </p:txBody>
      </p:sp>
      <p:pic>
        <p:nvPicPr>
          <p:cNvPr id="46" name="图片 45">
            <a:extLst>
              <a:ext uri="{FF2B5EF4-FFF2-40B4-BE49-F238E27FC236}">
                <a16:creationId xmlns:a16="http://schemas.microsoft.com/office/drawing/2014/main" id="{FA7E3952-B207-7646-86ED-3A091ED98097}"/>
              </a:ext>
            </a:extLst>
          </p:cNvPr>
          <p:cNvPicPr>
            <a:picLocks noChangeAspect="1"/>
          </p:cNvPicPr>
          <p:nvPr/>
        </p:nvPicPr>
        <p:blipFill>
          <a:blip r:embed="rId13"/>
          <a:stretch>
            <a:fillRect/>
          </a:stretch>
        </p:blipFill>
        <p:spPr>
          <a:xfrm>
            <a:off x="8093897" y="3578791"/>
            <a:ext cx="1335017" cy="1125450"/>
          </a:xfrm>
          <a:prstGeom prst="rect">
            <a:avLst/>
          </a:prstGeom>
        </p:spPr>
      </p:pic>
      <p:pic>
        <p:nvPicPr>
          <p:cNvPr id="50" name="图片 49">
            <a:extLst>
              <a:ext uri="{FF2B5EF4-FFF2-40B4-BE49-F238E27FC236}">
                <a16:creationId xmlns:a16="http://schemas.microsoft.com/office/drawing/2014/main" id="{A8359746-741E-AE4C-870E-E1A051BC7FAD}"/>
              </a:ext>
            </a:extLst>
          </p:cNvPr>
          <p:cNvPicPr>
            <a:picLocks noChangeAspect="1"/>
          </p:cNvPicPr>
          <p:nvPr/>
        </p:nvPicPr>
        <p:blipFill>
          <a:blip r:embed="rId14"/>
          <a:stretch>
            <a:fillRect/>
          </a:stretch>
        </p:blipFill>
        <p:spPr>
          <a:xfrm>
            <a:off x="9774338" y="3495896"/>
            <a:ext cx="1689989" cy="1197903"/>
          </a:xfrm>
          <a:prstGeom prst="rect">
            <a:avLst/>
          </a:prstGeom>
        </p:spPr>
      </p:pic>
      <p:pic>
        <p:nvPicPr>
          <p:cNvPr id="51" name="图片 50">
            <a:extLst>
              <a:ext uri="{FF2B5EF4-FFF2-40B4-BE49-F238E27FC236}">
                <a16:creationId xmlns:a16="http://schemas.microsoft.com/office/drawing/2014/main" id="{BFB0485B-7A4C-9F44-A612-6E6B1FDAA022}"/>
              </a:ext>
            </a:extLst>
          </p:cNvPr>
          <p:cNvPicPr>
            <a:picLocks noChangeAspect="1"/>
          </p:cNvPicPr>
          <p:nvPr/>
        </p:nvPicPr>
        <p:blipFill>
          <a:blip r:embed="rId15"/>
          <a:stretch>
            <a:fillRect/>
          </a:stretch>
        </p:blipFill>
        <p:spPr>
          <a:xfrm>
            <a:off x="5949296" y="1943781"/>
            <a:ext cx="961600" cy="728069"/>
          </a:xfrm>
          <a:prstGeom prst="rect">
            <a:avLst/>
          </a:prstGeom>
        </p:spPr>
      </p:pic>
      <p:pic>
        <p:nvPicPr>
          <p:cNvPr id="52" name="图片 51">
            <a:extLst>
              <a:ext uri="{FF2B5EF4-FFF2-40B4-BE49-F238E27FC236}">
                <a16:creationId xmlns:a16="http://schemas.microsoft.com/office/drawing/2014/main" id="{3D6F546C-53F6-884D-AC51-C95A19EF78B6}"/>
              </a:ext>
            </a:extLst>
          </p:cNvPr>
          <p:cNvPicPr>
            <a:picLocks noChangeAspect="1"/>
          </p:cNvPicPr>
          <p:nvPr/>
        </p:nvPicPr>
        <p:blipFill>
          <a:blip r:embed="rId16"/>
          <a:stretch>
            <a:fillRect/>
          </a:stretch>
        </p:blipFill>
        <p:spPr>
          <a:xfrm>
            <a:off x="7155456" y="1942386"/>
            <a:ext cx="3017541" cy="671830"/>
          </a:xfrm>
          <a:prstGeom prst="rect">
            <a:avLst/>
          </a:prstGeom>
        </p:spPr>
      </p:pic>
      <p:pic>
        <p:nvPicPr>
          <p:cNvPr id="53" name="图片 52">
            <a:extLst>
              <a:ext uri="{FF2B5EF4-FFF2-40B4-BE49-F238E27FC236}">
                <a16:creationId xmlns:a16="http://schemas.microsoft.com/office/drawing/2014/main" id="{C379FFD9-5C43-2943-9459-84B202860C25}"/>
              </a:ext>
            </a:extLst>
          </p:cNvPr>
          <p:cNvPicPr>
            <a:picLocks noChangeAspect="1"/>
          </p:cNvPicPr>
          <p:nvPr/>
        </p:nvPicPr>
        <p:blipFill>
          <a:blip r:embed="rId17"/>
          <a:stretch>
            <a:fillRect/>
          </a:stretch>
        </p:blipFill>
        <p:spPr>
          <a:xfrm>
            <a:off x="10417845" y="1823613"/>
            <a:ext cx="1046482" cy="841008"/>
          </a:xfrm>
          <a:prstGeom prst="rect">
            <a:avLst/>
          </a:prstGeom>
        </p:spPr>
      </p:pic>
    </p:spTree>
    <p:extLst>
      <p:ext uri="{BB962C8B-B14F-4D97-AF65-F5344CB8AC3E}">
        <p14:creationId xmlns:p14="http://schemas.microsoft.com/office/powerpoint/2010/main" val="2995447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F819F-A0C4-B244-A675-16096557B200}"/>
              </a:ext>
            </a:extLst>
          </p:cNvPr>
          <p:cNvSpPr>
            <a:spLocks noGrp="1"/>
          </p:cNvSpPr>
          <p:nvPr>
            <p:ph type="title"/>
          </p:nvPr>
        </p:nvSpPr>
        <p:spPr>
          <a:xfrm>
            <a:off x="838199" y="365125"/>
            <a:ext cx="10792147" cy="1325563"/>
          </a:xfrm>
        </p:spPr>
        <p:txBody>
          <a:bodyPr/>
          <a:lstStyle/>
          <a:p>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Edge Workloads: </a:t>
            </a:r>
            <a:r>
              <a:rPr kumimoji="1" lang="en-US" altLang="zh-CN"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Total Analytics</a:t>
            </a:r>
            <a:endParaRPr kumimoji="1" lang="zh-CN" altLang="en-US"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 name="内容占位符 2">
            <a:extLst>
              <a:ext uri="{FF2B5EF4-FFF2-40B4-BE49-F238E27FC236}">
                <a16:creationId xmlns:a16="http://schemas.microsoft.com/office/drawing/2014/main" id="{02139DBA-B42E-8B42-B88D-6554748FAAF2}"/>
              </a:ext>
            </a:extLst>
          </p:cNvPr>
          <p:cNvSpPr>
            <a:spLocks noGrp="1"/>
          </p:cNvSpPr>
          <p:nvPr>
            <p:ph idx="1"/>
          </p:nvPr>
        </p:nvSpPr>
        <p:spPr>
          <a:xfrm>
            <a:off x="838199" y="1825625"/>
            <a:ext cx="10062681" cy="4351338"/>
          </a:xfrm>
        </p:spPr>
        <p:txBody>
          <a:bodyPr>
            <a:normAutofit lnSpcReduction="10000"/>
          </a:bodyPr>
          <a:lstStyle/>
          <a:p>
            <a:pPr marL="0" indent="0">
              <a:lnSpc>
                <a:spcPct val="120000"/>
              </a:lnSpc>
              <a:buNone/>
            </a:pPr>
            <a:r>
              <a:rPr kumimoji="1" lang="en-US" altLang="zh-CN" dirty="0">
                <a:latin typeface="Microsoft YaHei" panose="020B0503020204020204" pitchFamily="34" charset="-122"/>
                <a:ea typeface="Microsoft YaHei" panose="020B0503020204020204" pitchFamily="34" charset="-122"/>
              </a:rPr>
              <a:t>Compare with Azure cloud dataset</a:t>
            </a:r>
            <a:r>
              <a:rPr kumimoji="1" lang="en-US" altLang="zh-CN" baseline="30000" dirty="0">
                <a:latin typeface="Microsoft YaHei" panose="020B0503020204020204" pitchFamily="34" charset="-122"/>
                <a:ea typeface="Microsoft YaHei" panose="020B0503020204020204" pitchFamily="34" charset="-122"/>
              </a:rPr>
              <a:t>[1]</a:t>
            </a:r>
            <a:endParaRPr kumimoji="1" lang="en-US" altLang="zh-CN" dirty="0">
              <a:latin typeface="Microsoft YaHei" panose="020B0503020204020204" pitchFamily="34" charset="-122"/>
              <a:ea typeface="Microsoft YaHei" panose="020B0503020204020204" pitchFamily="34" charset="-122"/>
            </a:endParaRPr>
          </a:p>
          <a:p>
            <a:pPr>
              <a:lnSpc>
                <a:spcPct val="120000"/>
              </a:lnSpc>
            </a:pPr>
            <a:r>
              <a:rPr kumimoji="1" lang="en-US" altLang="zh-CN" sz="2400" dirty="0">
                <a:latin typeface="Microsoft YaHei" panose="020B0503020204020204" pitchFamily="34" charset="-122"/>
                <a:ea typeface="Microsoft YaHei" panose="020B0503020204020204" pitchFamily="34" charset="-122"/>
              </a:rPr>
              <a:t>VM subscription</a:t>
            </a:r>
          </a:p>
          <a:p>
            <a:pPr>
              <a:lnSpc>
                <a:spcPct val="120000"/>
              </a:lnSpc>
            </a:pPr>
            <a:r>
              <a:rPr kumimoji="1" lang="en-US" altLang="zh-CN" sz="2400" dirty="0">
                <a:latin typeface="Microsoft YaHei" panose="020B0503020204020204" pitchFamily="34" charset="-122"/>
                <a:ea typeface="Microsoft YaHei" panose="020B0503020204020204" pitchFamily="34" charset="-122"/>
              </a:rPr>
              <a:t>CPU usage</a:t>
            </a:r>
          </a:p>
          <a:p>
            <a:pPr>
              <a:lnSpc>
                <a:spcPct val="120000"/>
              </a:lnSpc>
            </a:pPr>
            <a:r>
              <a:rPr kumimoji="1"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Application of NEP (e.g., Application type, VM numbers per application)</a:t>
            </a:r>
          </a:p>
          <a:p>
            <a:pPr>
              <a:lnSpc>
                <a:spcPct val="120000"/>
              </a:lnSpc>
            </a:pPr>
            <a:r>
              <a:rPr kumimoji="1"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Bandwidth usage</a:t>
            </a:r>
          </a:p>
          <a:p>
            <a:pPr>
              <a:lnSpc>
                <a:spcPct val="120000"/>
              </a:lnSpc>
            </a:pPr>
            <a:r>
              <a:rPr kumimoji="1"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Resource load balance</a:t>
            </a:r>
          </a:p>
          <a:p>
            <a:pPr>
              <a:lnSpc>
                <a:spcPct val="120000"/>
              </a:lnSpc>
            </a:pPr>
            <a:r>
              <a:rPr kumimoji="1" lang="en-US" altLang="zh-CN" sz="2400" dirty="0">
                <a:solidFill>
                  <a:schemeClr val="tx1">
                    <a:lumMod val="65000"/>
                    <a:lumOff val="35000"/>
                  </a:schemeClr>
                </a:solidFill>
                <a:latin typeface="Microsoft YaHei" panose="020B0503020204020204" pitchFamily="34" charset="-122"/>
                <a:ea typeface="Microsoft YaHei" panose="020B0503020204020204" pitchFamily="34" charset="-122"/>
              </a:rPr>
              <a:t>Monetary of NEP </a:t>
            </a:r>
          </a:p>
          <a:p>
            <a:pPr>
              <a:lnSpc>
                <a:spcPct val="120000"/>
              </a:lnSpc>
            </a:pPr>
            <a:endParaRPr kumimoji="1" lang="en-US" altLang="zh-CN"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F207912E-1FBA-2D4B-A699-B73C3586EDBB}"/>
              </a:ext>
            </a:extLst>
          </p:cNvPr>
          <p:cNvSpPr>
            <a:spLocks noGrp="1"/>
          </p:cNvSpPr>
          <p:nvPr>
            <p:ph type="sldNum" sz="quarter" idx="12"/>
          </p:nvPr>
        </p:nvSpPr>
        <p:spPr/>
        <p:txBody>
          <a:bodyPr/>
          <a:lstStyle/>
          <a:p>
            <a:fld id="{14F5F132-64CF-CE42-8D58-232F10835DF2}" type="slidenum">
              <a:rPr kumimoji="1" lang="zh-CN" altLang="en-US" smtClean="0"/>
              <a:t>20</a:t>
            </a:fld>
            <a:endParaRPr kumimoji="1" lang="zh-CN" altLang="en-US"/>
          </a:p>
        </p:txBody>
      </p:sp>
      <p:sp>
        <p:nvSpPr>
          <p:cNvPr id="5" name="文本框 4">
            <a:extLst>
              <a:ext uri="{FF2B5EF4-FFF2-40B4-BE49-F238E27FC236}">
                <a16:creationId xmlns:a16="http://schemas.microsoft.com/office/drawing/2014/main" id="{866C89FC-0781-024F-B923-A82E47C72E62}"/>
              </a:ext>
            </a:extLst>
          </p:cNvPr>
          <p:cNvSpPr txBox="1"/>
          <p:nvPr/>
        </p:nvSpPr>
        <p:spPr>
          <a:xfrm>
            <a:off x="838198" y="6231265"/>
            <a:ext cx="9089573" cy="523220"/>
          </a:xfrm>
          <a:prstGeom prst="rect">
            <a:avLst/>
          </a:prstGeom>
          <a:noFill/>
        </p:spPr>
        <p:txBody>
          <a:bodyPr wrap="square" rtlCol="0">
            <a:spAutoFit/>
          </a:bodyPr>
          <a:lstStyle/>
          <a:p>
            <a:r>
              <a:rPr lang="en" altLang="zh-CN" sz="1400" i="1" dirty="0"/>
              <a:t>[1] Resource Central: Understanding and Predicting Workloads for Improved Resource Management in Large Cloud Platforms. (SOSP '17).</a:t>
            </a:r>
            <a:endParaRPr kumimoji="1" lang="zh-CN" altLang="en-US" sz="1400" dirty="0"/>
          </a:p>
        </p:txBody>
      </p:sp>
    </p:spTree>
    <p:extLst>
      <p:ext uri="{BB962C8B-B14F-4D97-AF65-F5344CB8AC3E}">
        <p14:creationId xmlns:p14="http://schemas.microsoft.com/office/powerpoint/2010/main" val="3642135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F819F-A0C4-B244-A675-16096557B200}"/>
              </a:ext>
            </a:extLst>
          </p:cNvPr>
          <p:cNvSpPr>
            <a:spLocks noGrp="1"/>
          </p:cNvSpPr>
          <p:nvPr>
            <p:ph type="title"/>
          </p:nvPr>
        </p:nvSpPr>
        <p:spPr>
          <a:xfrm>
            <a:off x="838199" y="365125"/>
            <a:ext cx="10792147" cy="1325563"/>
          </a:xfrm>
        </p:spPr>
        <p:txBody>
          <a:bodyPr/>
          <a:lstStyle/>
          <a:p>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Edge Workloads: </a:t>
            </a:r>
            <a:r>
              <a:rPr kumimoji="1" lang="en-US" altLang="zh-CN"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VM subscription</a:t>
            </a:r>
            <a:endParaRPr kumimoji="1" lang="zh-CN" altLang="en-US"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 name="灯片编号占位符 5">
            <a:extLst>
              <a:ext uri="{FF2B5EF4-FFF2-40B4-BE49-F238E27FC236}">
                <a16:creationId xmlns:a16="http://schemas.microsoft.com/office/drawing/2014/main" id="{4C6CB559-F24F-0349-B645-5C1D24D8E43A}"/>
              </a:ext>
            </a:extLst>
          </p:cNvPr>
          <p:cNvSpPr>
            <a:spLocks noGrp="1"/>
          </p:cNvSpPr>
          <p:nvPr>
            <p:ph type="sldNum" sz="quarter" idx="12"/>
          </p:nvPr>
        </p:nvSpPr>
        <p:spPr/>
        <p:txBody>
          <a:bodyPr/>
          <a:lstStyle/>
          <a:p>
            <a:fld id="{14F5F132-64CF-CE42-8D58-232F10835DF2}" type="slidenum">
              <a:rPr kumimoji="1" lang="zh-CN" altLang="en-US" smtClean="0"/>
              <a:t>21</a:t>
            </a:fld>
            <a:endParaRPr kumimoji="1" lang="zh-CN" altLang="en-US" dirty="0"/>
          </a:p>
        </p:txBody>
      </p:sp>
      <p:sp>
        <p:nvSpPr>
          <p:cNvPr id="8" name="文本框 7">
            <a:extLst>
              <a:ext uri="{FF2B5EF4-FFF2-40B4-BE49-F238E27FC236}">
                <a16:creationId xmlns:a16="http://schemas.microsoft.com/office/drawing/2014/main" id="{28157FD7-C74A-FF44-9E1A-C2C07F00B54A}"/>
              </a:ext>
            </a:extLst>
          </p:cNvPr>
          <p:cNvSpPr txBox="1"/>
          <p:nvPr/>
        </p:nvSpPr>
        <p:spPr>
          <a:xfrm>
            <a:off x="994451" y="5124959"/>
            <a:ext cx="9750175" cy="1061381"/>
          </a:xfrm>
          <a:prstGeom prst="rect">
            <a:avLst/>
          </a:prstGeom>
          <a:solidFill>
            <a:srgbClr val="F06A66">
              <a:alpha val="19608"/>
            </a:srgbClr>
          </a:solidFill>
          <a:ln w="25400">
            <a:solidFill>
              <a:srgbClr val="C8A3B7"/>
            </a:solidFill>
          </a:ln>
        </p:spPr>
        <p:txBody>
          <a:bodyPr wrap="square" rtlCol="0">
            <a:spAutoFit/>
          </a:bodyPr>
          <a:lstStyle/>
          <a:p>
            <a:pPr>
              <a:lnSpc>
                <a:spcPct val="120000"/>
              </a:lnSpc>
            </a:pPr>
            <a:r>
              <a:rPr kumimoji="1" lang="en-US" altLang="zh-CN" b="1" i="1" dirty="0">
                <a:latin typeface="Microsoft YaHei" panose="020B0503020204020204" pitchFamily="34" charset="-122"/>
                <a:ea typeface="Microsoft YaHei" panose="020B0503020204020204" pitchFamily="34" charset="-122"/>
              </a:rPr>
              <a:t>Implication: </a:t>
            </a: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The large VM size on NEP-like edge platforms may cause severe resource fragmentation. Dynamic VM migration and resource disaggregation may help to solve this problem.</a:t>
            </a:r>
          </a:p>
        </p:txBody>
      </p:sp>
      <p:pic>
        <p:nvPicPr>
          <p:cNvPr id="10" name="图片 9">
            <a:extLst>
              <a:ext uri="{FF2B5EF4-FFF2-40B4-BE49-F238E27FC236}">
                <a16:creationId xmlns:a16="http://schemas.microsoft.com/office/drawing/2014/main" id="{9960AF33-E13D-D24A-9396-6BFEE55734AB}"/>
              </a:ext>
            </a:extLst>
          </p:cNvPr>
          <p:cNvPicPr>
            <a:picLocks noChangeAspect="1"/>
          </p:cNvPicPr>
          <p:nvPr/>
        </p:nvPicPr>
        <p:blipFill>
          <a:blip r:embed="rId3"/>
          <a:stretch>
            <a:fillRect/>
          </a:stretch>
        </p:blipFill>
        <p:spPr>
          <a:xfrm>
            <a:off x="838199" y="2054244"/>
            <a:ext cx="4809551" cy="2105248"/>
          </a:xfrm>
          <a:prstGeom prst="rect">
            <a:avLst/>
          </a:prstGeom>
        </p:spPr>
      </p:pic>
      <p:pic>
        <p:nvPicPr>
          <p:cNvPr id="12" name="图片 11">
            <a:extLst>
              <a:ext uri="{FF2B5EF4-FFF2-40B4-BE49-F238E27FC236}">
                <a16:creationId xmlns:a16="http://schemas.microsoft.com/office/drawing/2014/main" id="{6BE92FE7-F042-0440-BCAA-35C6AC03A9B8}"/>
              </a:ext>
            </a:extLst>
          </p:cNvPr>
          <p:cNvPicPr>
            <a:picLocks noChangeAspect="1"/>
          </p:cNvPicPr>
          <p:nvPr/>
        </p:nvPicPr>
        <p:blipFill>
          <a:blip r:embed="rId4"/>
          <a:stretch>
            <a:fillRect/>
          </a:stretch>
        </p:blipFill>
        <p:spPr>
          <a:xfrm>
            <a:off x="6234272" y="2054243"/>
            <a:ext cx="4809552" cy="2105249"/>
          </a:xfrm>
          <a:prstGeom prst="rect">
            <a:avLst/>
          </a:prstGeom>
        </p:spPr>
      </p:pic>
      <p:sp>
        <p:nvSpPr>
          <p:cNvPr id="13" name="文本框 12">
            <a:extLst>
              <a:ext uri="{FF2B5EF4-FFF2-40B4-BE49-F238E27FC236}">
                <a16:creationId xmlns:a16="http://schemas.microsoft.com/office/drawing/2014/main" id="{C0AF97B4-B70A-0F4E-AFEA-002FAFEF59AC}"/>
              </a:ext>
            </a:extLst>
          </p:cNvPr>
          <p:cNvSpPr txBox="1"/>
          <p:nvPr/>
        </p:nvSpPr>
        <p:spPr>
          <a:xfrm>
            <a:off x="1910102" y="1665590"/>
            <a:ext cx="3144032" cy="338554"/>
          </a:xfrm>
          <a:prstGeom prst="rect">
            <a:avLst/>
          </a:prstGeom>
          <a:noFill/>
        </p:spPr>
        <p:txBody>
          <a:bodyPr wrap="square" rtlCol="0">
            <a:spAutoFit/>
          </a:bodyPr>
          <a:lstStyle/>
          <a:p>
            <a:pPr algn="ctr"/>
            <a:r>
              <a:rPr kumimoji="1" lang="en-US" altLang="zh-CN" sz="1600" b="1" dirty="0">
                <a:latin typeface="Microsoft YaHei" panose="020B0503020204020204" pitchFamily="34" charset="-122"/>
                <a:ea typeface="Microsoft YaHei" panose="020B0503020204020204" pitchFamily="34" charset="-122"/>
              </a:rPr>
              <a:t>Number of vCPUs per VM</a:t>
            </a:r>
            <a:endParaRPr kumimoji="1" lang="zh-CN" altLang="en-US" sz="1600" b="1" dirty="0">
              <a:latin typeface="Microsoft YaHei" panose="020B0503020204020204" pitchFamily="34" charset="-122"/>
              <a:ea typeface="Microsoft YaHei" panose="020B0503020204020204" pitchFamily="34" charset="-122"/>
            </a:endParaRPr>
          </a:p>
        </p:txBody>
      </p:sp>
      <p:sp>
        <p:nvSpPr>
          <p:cNvPr id="14" name="文本框 13">
            <a:extLst>
              <a:ext uri="{FF2B5EF4-FFF2-40B4-BE49-F238E27FC236}">
                <a16:creationId xmlns:a16="http://schemas.microsoft.com/office/drawing/2014/main" id="{FD9A1783-D242-1641-97CC-45E4BD1327F7}"/>
              </a:ext>
            </a:extLst>
          </p:cNvPr>
          <p:cNvSpPr txBox="1"/>
          <p:nvPr/>
        </p:nvSpPr>
        <p:spPr>
          <a:xfrm>
            <a:off x="7253982" y="1662037"/>
            <a:ext cx="3144032" cy="338554"/>
          </a:xfrm>
          <a:prstGeom prst="rect">
            <a:avLst/>
          </a:prstGeom>
          <a:noFill/>
        </p:spPr>
        <p:txBody>
          <a:bodyPr wrap="square" rtlCol="0">
            <a:spAutoFit/>
          </a:bodyPr>
          <a:lstStyle/>
          <a:p>
            <a:pPr algn="ctr"/>
            <a:r>
              <a:rPr kumimoji="1" lang="en-US" altLang="zh-CN" sz="1600" b="1" dirty="0">
                <a:latin typeface="Microsoft YaHei" panose="020B0503020204020204" pitchFamily="34" charset="-122"/>
                <a:ea typeface="Microsoft YaHei" panose="020B0503020204020204" pitchFamily="34" charset="-122"/>
              </a:rPr>
              <a:t>Memory size per VM</a:t>
            </a:r>
            <a:endParaRPr kumimoji="1" lang="zh-CN" altLang="en-US" sz="1600" b="1" dirty="0">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C4D5A980-8848-224A-BC02-8D2187F3AAC7}"/>
              </a:ext>
            </a:extLst>
          </p:cNvPr>
          <p:cNvSpPr txBox="1"/>
          <p:nvPr/>
        </p:nvSpPr>
        <p:spPr>
          <a:xfrm>
            <a:off x="1584306" y="4329502"/>
            <a:ext cx="8570463" cy="338554"/>
          </a:xfrm>
          <a:prstGeom prst="rect">
            <a:avLst/>
          </a:prstGeom>
          <a:noFill/>
        </p:spPr>
        <p:txBody>
          <a:bodyPr wrap="square" rtlCol="0">
            <a:spAutoFit/>
          </a:bodyPr>
          <a:lstStyle/>
          <a:p>
            <a:pPr algn="ctr"/>
            <a:r>
              <a:rPr kumimoji="1" lang="en-US" altLang="zh-CN" sz="1600" i="1" dirty="0">
                <a:latin typeface="Microsoft YaHei" panose="020B0503020204020204" pitchFamily="34" charset="-122"/>
                <a:ea typeface="Microsoft YaHei" panose="020B0503020204020204" pitchFamily="34" charset="-122"/>
              </a:rPr>
              <a:t>Small / median / large represents ≤4 / 5-16 / &gt;16 CPU cores or GBs memory.</a:t>
            </a:r>
            <a:endParaRPr kumimoji="1" lang="zh-CN" altLang="en-US" sz="1600" i="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3116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F819F-A0C4-B244-A675-16096557B200}"/>
              </a:ext>
            </a:extLst>
          </p:cNvPr>
          <p:cNvSpPr>
            <a:spLocks noGrp="1"/>
          </p:cNvSpPr>
          <p:nvPr>
            <p:ph type="title"/>
          </p:nvPr>
        </p:nvSpPr>
        <p:spPr>
          <a:xfrm>
            <a:off x="838199" y="365125"/>
            <a:ext cx="10792147" cy="1325563"/>
          </a:xfrm>
        </p:spPr>
        <p:txBody>
          <a:bodyPr/>
          <a:lstStyle/>
          <a:p>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Edge Workloads: </a:t>
            </a:r>
            <a:r>
              <a:rPr kumimoji="1" lang="en-US" altLang="zh-CN"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rPr>
              <a:t>Resource usage</a:t>
            </a:r>
            <a:endParaRPr kumimoji="1" lang="zh-CN" altLang="en-US"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灯片编号占位符 2">
            <a:extLst>
              <a:ext uri="{FF2B5EF4-FFF2-40B4-BE49-F238E27FC236}">
                <a16:creationId xmlns:a16="http://schemas.microsoft.com/office/drawing/2014/main" id="{71039E21-5EBB-CA47-ACB6-8C0BF46066E9}"/>
              </a:ext>
            </a:extLst>
          </p:cNvPr>
          <p:cNvSpPr>
            <a:spLocks noGrp="1"/>
          </p:cNvSpPr>
          <p:nvPr>
            <p:ph type="sldNum" sz="quarter" idx="12"/>
          </p:nvPr>
        </p:nvSpPr>
        <p:spPr/>
        <p:txBody>
          <a:bodyPr/>
          <a:lstStyle/>
          <a:p>
            <a:fld id="{14F5F132-64CF-CE42-8D58-232F10835DF2}" type="slidenum">
              <a:rPr kumimoji="1" lang="zh-CN" altLang="en-US" smtClean="0"/>
              <a:t>22</a:t>
            </a:fld>
            <a:endParaRPr kumimoji="1" lang="zh-CN" altLang="en-US"/>
          </a:p>
        </p:txBody>
      </p:sp>
      <p:sp>
        <p:nvSpPr>
          <p:cNvPr id="5" name="文本框 4">
            <a:extLst>
              <a:ext uri="{FF2B5EF4-FFF2-40B4-BE49-F238E27FC236}">
                <a16:creationId xmlns:a16="http://schemas.microsoft.com/office/drawing/2014/main" id="{7190AFFB-7E27-7544-B276-C68A319A6AC3}"/>
              </a:ext>
            </a:extLst>
          </p:cNvPr>
          <p:cNvSpPr txBox="1"/>
          <p:nvPr/>
        </p:nvSpPr>
        <p:spPr>
          <a:xfrm>
            <a:off x="994451" y="5124959"/>
            <a:ext cx="9750175" cy="1393779"/>
          </a:xfrm>
          <a:prstGeom prst="rect">
            <a:avLst/>
          </a:prstGeom>
          <a:solidFill>
            <a:srgbClr val="F06A66">
              <a:alpha val="19608"/>
            </a:srgbClr>
          </a:solidFill>
          <a:ln w="25400">
            <a:solidFill>
              <a:srgbClr val="C8A3B7"/>
            </a:solidFill>
          </a:ln>
        </p:spPr>
        <p:txBody>
          <a:bodyPr wrap="square" rtlCol="0">
            <a:spAutoFit/>
          </a:bodyPr>
          <a:lstStyle/>
          <a:p>
            <a:pPr>
              <a:lnSpc>
                <a:spcPct val="120000"/>
              </a:lnSpc>
            </a:pPr>
            <a:r>
              <a:rPr kumimoji="1" lang="en-US" altLang="zh-CN" b="1" i="1" dirty="0">
                <a:latin typeface="Microsoft YaHei" panose="020B0503020204020204" pitchFamily="34" charset="-122"/>
                <a:ea typeface="Microsoft YaHei" panose="020B0503020204020204" pitchFamily="34" charset="-122"/>
              </a:rPr>
              <a:t>Implication: </a:t>
            </a: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The relatively low but highly skewed CPU usage challenges the NEP’s VM management.</a:t>
            </a:r>
            <a:r>
              <a:rPr kumimoji="1" lang="zh-CN" altLang="en-US" dirty="0">
                <a:latin typeface="Microsoft YaHei" panose="020B0503020204020204" pitchFamily="34" charset="-122"/>
                <a:ea typeface="Microsoft YaHei" panose="020B0503020204020204" pitchFamily="34" charset="-122"/>
                <a:cs typeface="Times New Roman" panose="02020603050405020304" pitchFamily="18" charset="0"/>
              </a:rPr>
              <a:t>  </a:t>
            </a: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To better utilize the CPU resources, NEP may need smart VM placement algorithms or employ more elastic computing forms, e.g., containers together with IaaS VMs on the same server.</a:t>
            </a:r>
          </a:p>
        </p:txBody>
      </p:sp>
      <p:pic>
        <p:nvPicPr>
          <p:cNvPr id="7" name="图片 6">
            <a:extLst>
              <a:ext uri="{FF2B5EF4-FFF2-40B4-BE49-F238E27FC236}">
                <a16:creationId xmlns:a16="http://schemas.microsoft.com/office/drawing/2014/main" id="{2901B10D-3482-6B4F-890E-9578E55F06AF}"/>
              </a:ext>
            </a:extLst>
          </p:cNvPr>
          <p:cNvPicPr>
            <a:picLocks noChangeAspect="1"/>
          </p:cNvPicPr>
          <p:nvPr/>
        </p:nvPicPr>
        <p:blipFill>
          <a:blip r:embed="rId3"/>
          <a:stretch>
            <a:fillRect/>
          </a:stretch>
        </p:blipFill>
        <p:spPr>
          <a:xfrm>
            <a:off x="994451" y="1686941"/>
            <a:ext cx="3906168" cy="2892676"/>
          </a:xfrm>
          <a:prstGeom prst="rect">
            <a:avLst/>
          </a:prstGeom>
        </p:spPr>
      </p:pic>
      <p:pic>
        <p:nvPicPr>
          <p:cNvPr id="9" name="图片 8">
            <a:extLst>
              <a:ext uri="{FF2B5EF4-FFF2-40B4-BE49-F238E27FC236}">
                <a16:creationId xmlns:a16="http://schemas.microsoft.com/office/drawing/2014/main" id="{17231787-6B3D-914E-8EEA-70E3D3947731}"/>
              </a:ext>
            </a:extLst>
          </p:cNvPr>
          <p:cNvPicPr>
            <a:picLocks noChangeAspect="1"/>
          </p:cNvPicPr>
          <p:nvPr/>
        </p:nvPicPr>
        <p:blipFill>
          <a:blip r:embed="rId4"/>
          <a:stretch>
            <a:fillRect/>
          </a:stretch>
        </p:blipFill>
        <p:spPr>
          <a:xfrm>
            <a:off x="5338299" y="1686941"/>
            <a:ext cx="3906168" cy="2892676"/>
          </a:xfrm>
          <a:prstGeom prst="rect">
            <a:avLst/>
          </a:prstGeom>
        </p:spPr>
      </p:pic>
      <p:sp>
        <p:nvSpPr>
          <p:cNvPr id="12" name="文本框 11">
            <a:extLst>
              <a:ext uri="{FF2B5EF4-FFF2-40B4-BE49-F238E27FC236}">
                <a16:creationId xmlns:a16="http://schemas.microsoft.com/office/drawing/2014/main" id="{DCE8D5A5-B7C6-F940-AB2D-DA004A4C0B88}"/>
              </a:ext>
            </a:extLst>
          </p:cNvPr>
          <p:cNvSpPr txBox="1"/>
          <p:nvPr/>
        </p:nvSpPr>
        <p:spPr>
          <a:xfrm>
            <a:off x="7833851" y="3282441"/>
            <a:ext cx="1553497" cy="276999"/>
          </a:xfrm>
          <a:prstGeom prst="rect">
            <a:avLst/>
          </a:prstGeom>
          <a:noFill/>
        </p:spPr>
        <p:txBody>
          <a:bodyPr wrap="square" rtlCol="0">
            <a:spAutoFit/>
          </a:bodyPr>
          <a:lstStyle/>
          <a:p>
            <a:r>
              <a:rPr kumimoji="1" lang="en-US" altLang="zh-CN" sz="1200" dirty="0">
                <a:solidFill>
                  <a:srgbClr val="FF0000"/>
                </a:solidFill>
                <a:latin typeface="Microsoft YaHei" panose="020B0503020204020204" pitchFamily="34" charset="-122"/>
                <a:ea typeface="Microsoft YaHei" panose="020B0503020204020204" pitchFamily="34" charset="-122"/>
              </a:rPr>
              <a:t>CV=std/mean</a:t>
            </a:r>
            <a:endParaRPr kumimoji="1" lang="zh-CN" altLang="en-US" sz="1200"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919102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F819F-A0C4-B244-A675-16096557B200}"/>
              </a:ext>
            </a:extLst>
          </p:cNvPr>
          <p:cNvSpPr>
            <a:spLocks noGrp="1"/>
          </p:cNvSpPr>
          <p:nvPr>
            <p:ph type="title"/>
          </p:nvPr>
        </p:nvSpPr>
        <p:spPr>
          <a:xfrm>
            <a:off x="838199" y="365125"/>
            <a:ext cx="10792147" cy="1325563"/>
          </a:xfrm>
        </p:spPr>
        <p:txBody>
          <a:bodyPr/>
          <a:lstStyle/>
          <a:p>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Conclusions</a:t>
            </a:r>
            <a:endParaRPr kumimoji="1" lang="zh-CN" altLang="en-US" dirty="0">
              <a:solidFill>
                <a:srgbClr val="C0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 name="内容占位符 2">
            <a:extLst>
              <a:ext uri="{FF2B5EF4-FFF2-40B4-BE49-F238E27FC236}">
                <a16:creationId xmlns:a16="http://schemas.microsoft.com/office/drawing/2014/main" id="{02139DBA-B42E-8B42-B88D-6554748FAAF2}"/>
              </a:ext>
            </a:extLst>
          </p:cNvPr>
          <p:cNvSpPr>
            <a:spLocks noGrp="1"/>
          </p:cNvSpPr>
          <p:nvPr>
            <p:ph idx="1"/>
          </p:nvPr>
        </p:nvSpPr>
        <p:spPr>
          <a:xfrm>
            <a:off x="838199" y="1751482"/>
            <a:ext cx="10062681" cy="4797597"/>
          </a:xfrm>
        </p:spPr>
        <p:txBody>
          <a:bodyPr>
            <a:normAutofit/>
          </a:bodyPr>
          <a:lstStyle/>
          <a:p>
            <a:pPr>
              <a:lnSpc>
                <a:spcPct val="120000"/>
              </a:lnSpc>
            </a:pPr>
            <a:r>
              <a:rPr kumimoji="1" lang="en-US" altLang="zh-CN" sz="2400" dirty="0">
                <a:latin typeface="Microsoft YaHei" panose="020B0503020204020204" pitchFamily="34" charset="-122"/>
                <a:ea typeface="Microsoft YaHei" panose="020B0503020204020204" pitchFamily="34" charset="-122"/>
              </a:rPr>
              <a:t>The first comprehensive measurement on a commercial, multi-tenant edge platform. </a:t>
            </a:r>
          </a:p>
          <a:p>
            <a:pPr>
              <a:lnSpc>
                <a:spcPct val="120000"/>
              </a:lnSpc>
            </a:pPr>
            <a:endParaRPr kumimoji="1" lang="en-US" altLang="zh-CN" sz="2400" dirty="0">
              <a:latin typeface="Microsoft YaHei" panose="020B0503020204020204" pitchFamily="34" charset="-122"/>
              <a:ea typeface="Microsoft YaHei" panose="020B0503020204020204" pitchFamily="34" charset="-122"/>
            </a:endParaRPr>
          </a:p>
          <a:p>
            <a:pPr>
              <a:lnSpc>
                <a:spcPct val="120000"/>
              </a:lnSpc>
            </a:pPr>
            <a:r>
              <a:rPr kumimoji="1" lang="en-US" altLang="zh-CN" sz="2400" dirty="0">
                <a:latin typeface="Microsoft YaHei" panose="020B0503020204020204" pitchFamily="34" charset="-122"/>
                <a:ea typeface="Microsoft YaHei" panose="020B0503020204020204" pitchFamily="34" charset="-122"/>
              </a:rPr>
              <a:t>Lead to insightful implications for designing future edge platforms and edge-based applications.</a:t>
            </a:r>
          </a:p>
          <a:p>
            <a:pPr>
              <a:lnSpc>
                <a:spcPct val="120000"/>
              </a:lnSpc>
            </a:pPr>
            <a:endParaRPr kumimoji="1" lang="en-US" altLang="zh-CN" sz="2400" dirty="0">
              <a:latin typeface="Microsoft YaHei" panose="020B0503020204020204" pitchFamily="34" charset="-122"/>
              <a:ea typeface="Microsoft YaHei" panose="020B0503020204020204" pitchFamily="34" charset="-122"/>
            </a:endParaRPr>
          </a:p>
          <a:p>
            <a:pPr>
              <a:lnSpc>
                <a:spcPct val="120000"/>
              </a:lnSpc>
            </a:pPr>
            <a:r>
              <a:rPr kumimoji="1" lang="en-US" altLang="zh-CN" sz="2400" dirty="0">
                <a:latin typeface="Microsoft YaHei" panose="020B0503020204020204" pitchFamily="34" charset="-122"/>
                <a:ea typeface="Microsoft YaHei" panose="020B0503020204020204" pitchFamily="34" charset="-122"/>
              </a:rPr>
              <a:t>Edge</a:t>
            </a:r>
            <a:r>
              <a:rPr kumimoji="1" lang="zh-CN" altLang="en-US" sz="2400" dirty="0">
                <a:latin typeface="Microsoft YaHei" panose="020B0503020204020204" pitchFamily="34" charset="-122"/>
                <a:ea typeface="Microsoft YaHei" panose="020B0503020204020204" pitchFamily="34" charset="-122"/>
              </a:rPr>
              <a:t> </a:t>
            </a:r>
            <a:r>
              <a:rPr kumimoji="1" lang="en-US" altLang="zh-CN" sz="2400" dirty="0">
                <a:latin typeface="Microsoft YaHei" panose="020B0503020204020204" pitchFamily="34" charset="-122"/>
                <a:ea typeface="Microsoft YaHei" panose="020B0503020204020204" pitchFamily="34" charset="-122"/>
              </a:rPr>
              <a:t>workloads traces are open-sourced at: </a:t>
            </a:r>
            <a:r>
              <a:rPr kumimoji="1" lang="en-US" altLang="zh-CN" sz="2400" dirty="0">
                <a:latin typeface="Microsoft YaHei" panose="020B0503020204020204" pitchFamily="34" charset="-122"/>
                <a:ea typeface="Microsoft YaHei" panose="020B0503020204020204" pitchFamily="34" charset="-122"/>
                <a:hlinkClick r:id="rId3"/>
              </a:rPr>
              <a:t>https://github.com/xumengwei/EdgeWorkloadsTraces</a:t>
            </a:r>
            <a:endParaRPr kumimoji="1" lang="en-US" altLang="zh-CN" sz="2400" dirty="0">
              <a:latin typeface="Microsoft YaHei" panose="020B0503020204020204" pitchFamily="34" charset="-122"/>
              <a:ea typeface="Microsoft YaHei" panose="020B0503020204020204" pitchFamily="34" charset="-122"/>
            </a:endParaRPr>
          </a:p>
        </p:txBody>
      </p:sp>
      <p:sp>
        <p:nvSpPr>
          <p:cNvPr id="3" name="灯片编号占位符 2">
            <a:extLst>
              <a:ext uri="{FF2B5EF4-FFF2-40B4-BE49-F238E27FC236}">
                <a16:creationId xmlns:a16="http://schemas.microsoft.com/office/drawing/2014/main" id="{767F73A2-7A89-984A-8E2F-1D14A5399B8F}"/>
              </a:ext>
            </a:extLst>
          </p:cNvPr>
          <p:cNvSpPr>
            <a:spLocks noGrp="1"/>
          </p:cNvSpPr>
          <p:nvPr>
            <p:ph type="sldNum" sz="quarter" idx="12"/>
          </p:nvPr>
        </p:nvSpPr>
        <p:spPr/>
        <p:txBody>
          <a:bodyPr/>
          <a:lstStyle/>
          <a:p>
            <a:fld id="{14F5F132-64CF-CE42-8D58-232F10835DF2}" type="slidenum">
              <a:rPr kumimoji="1" lang="zh-CN" altLang="en-US" smtClean="0"/>
              <a:t>23</a:t>
            </a:fld>
            <a:endParaRPr kumimoji="1" lang="zh-CN" altLang="en-US"/>
          </a:p>
        </p:txBody>
      </p:sp>
    </p:spTree>
    <p:extLst>
      <p:ext uri="{BB962C8B-B14F-4D97-AF65-F5344CB8AC3E}">
        <p14:creationId xmlns:p14="http://schemas.microsoft.com/office/powerpoint/2010/main" val="7535197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21C111-D524-D542-ACE9-EAB9CD27FA7C}"/>
              </a:ext>
            </a:extLst>
          </p:cNvPr>
          <p:cNvSpPr>
            <a:spLocks noGrp="1"/>
          </p:cNvSpPr>
          <p:nvPr>
            <p:ph type="ctrTitle"/>
          </p:nvPr>
        </p:nvSpPr>
        <p:spPr>
          <a:xfrm>
            <a:off x="1523997" y="312498"/>
            <a:ext cx="9144000" cy="1655762"/>
          </a:xfrm>
        </p:spPr>
        <p:txBody>
          <a:bodyPr>
            <a:normAutofit/>
          </a:bodyPr>
          <a:lstStyle/>
          <a:p>
            <a:r>
              <a:rPr kumimoji="1" lang="en" altLang="zh-CN" sz="4800" dirty="0">
                <a:solidFill>
                  <a:srgbClr val="A10201"/>
                </a:solidFill>
                <a:latin typeface="Microsoft YaHei" panose="020B0503020204020204" pitchFamily="34" charset="-122"/>
                <a:ea typeface="Microsoft YaHei" panose="020B0503020204020204" pitchFamily="34" charset="-122"/>
                <a:cs typeface="Times New Roman" panose="02020603050405020304" pitchFamily="18" charset="0"/>
              </a:rPr>
              <a:t>Thanks</a:t>
            </a:r>
            <a:r>
              <a:rPr kumimoji="1" lang="zh-CN" altLang="en-US" sz="4800" dirty="0">
                <a:solidFill>
                  <a:srgbClr val="A10201"/>
                </a:solidFill>
                <a:latin typeface="Microsoft YaHei" panose="020B0503020204020204" pitchFamily="34" charset="-122"/>
                <a:ea typeface="Microsoft YaHei" panose="020B0503020204020204" pitchFamily="34" charset="-122"/>
                <a:cs typeface="Times New Roman" panose="02020603050405020304" pitchFamily="18" charset="0"/>
              </a:rPr>
              <a:t> </a:t>
            </a:r>
            <a:r>
              <a:rPr kumimoji="1" lang="en-US" altLang="zh-CN" sz="4800" dirty="0">
                <a:solidFill>
                  <a:srgbClr val="A10201"/>
                </a:solidFill>
                <a:latin typeface="Microsoft YaHei" panose="020B0503020204020204" pitchFamily="34" charset="-122"/>
                <a:ea typeface="Microsoft YaHei" panose="020B0503020204020204" pitchFamily="34" charset="-122"/>
                <a:cs typeface="Times New Roman" panose="02020603050405020304" pitchFamily="18" charset="0"/>
              </a:rPr>
              <a:t>for your listening!</a:t>
            </a:r>
            <a:endParaRPr kumimoji="1" lang="zh-CN" altLang="en-US" sz="4800" dirty="0">
              <a:solidFill>
                <a:srgbClr val="A10201"/>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8" name="Picture 2">
            <a:extLst>
              <a:ext uri="{FF2B5EF4-FFF2-40B4-BE49-F238E27FC236}">
                <a16:creationId xmlns:a16="http://schemas.microsoft.com/office/drawing/2014/main" id="{5F5A9EFB-B78A-184B-94E7-DF681E2258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72602" y="4322446"/>
            <a:ext cx="1289398" cy="128939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9EEDEBD6-4ADF-F44F-9790-39D6B396B9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0507" y="4322446"/>
            <a:ext cx="1289398" cy="1289398"/>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56BB4D21-4F8F-5743-BB0E-AA469A73A5CB}"/>
              </a:ext>
            </a:extLst>
          </p:cNvPr>
          <p:cNvPicPr>
            <a:picLocks noChangeAspect="1"/>
          </p:cNvPicPr>
          <p:nvPr/>
        </p:nvPicPr>
        <p:blipFill>
          <a:blip r:embed="rId5"/>
          <a:stretch>
            <a:fillRect/>
          </a:stretch>
        </p:blipFill>
        <p:spPr>
          <a:xfrm>
            <a:off x="6448411" y="4443227"/>
            <a:ext cx="1914201" cy="1168618"/>
          </a:xfrm>
          <a:prstGeom prst="rect">
            <a:avLst/>
          </a:prstGeom>
        </p:spPr>
      </p:pic>
      <p:pic>
        <p:nvPicPr>
          <p:cNvPr id="11" name="Picture 10">
            <a:extLst>
              <a:ext uri="{FF2B5EF4-FFF2-40B4-BE49-F238E27FC236}">
                <a16:creationId xmlns:a16="http://schemas.microsoft.com/office/drawing/2014/main" id="{B21EDAE8-2251-F349-A0D6-FE93606205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378599" y="4322446"/>
            <a:ext cx="1289398" cy="1289398"/>
          </a:xfrm>
          <a:prstGeom prst="rect">
            <a:avLst/>
          </a:prstGeom>
          <a:noFill/>
          <a:extLst>
            <a:ext uri="{909E8E84-426E-40DD-AFC4-6F175D3DCCD1}">
              <a14:hiddenFill xmlns:a14="http://schemas.microsoft.com/office/drawing/2010/main">
                <a:solidFill>
                  <a:srgbClr val="FFFFFF"/>
                </a:solidFill>
              </a14:hiddenFill>
            </a:ext>
          </a:extLst>
        </p:spPr>
      </p:pic>
      <p:sp>
        <p:nvSpPr>
          <p:cNvPr id="4" name="灯片编号占位符 3">
            <a:extLst>
              <a:ext uri="{FF2B5EF4-FFF2-40B4-BE49-F238E27FC236}">
                <a16:creationId xmlns:a16="http://schemas.microsoft.com/office/drawing/2014/main" id="{B9CDB1B0-1444-B540-9413-DC06384C56B6}"/>
              </a:ext>
            </a:extLst>
          </p:cNvPr>
          <p:cNvSpPr>
            <a:spLocks noGrp="1"/>
          </p:cNvSpPr>
          <p:nvPr>
            <p:ph type="sldNum" sz="quarter" idx="12"/>
          </p:nvPr>
        </p:nvSpPr>
        <p:spPr/>
        <p:txBody>
          <a:bodyPr/>
          <a:lstStyle/>
          <a:p>
            <a:fld id="{14F5F132-64CF-CE42-8D58-232F10835DF2}" type="slidenum">
              <a:rPr kumimoji="1" lang="zh-CN" altLang="en-US" smtClean="0"/>
              <a:t>24</a:t>
            </a:fld>
            <a:endParaRPr kumimoji="1" lang="zh-CN" altLang="en-US"/>
          </a:p>
        </p:txBody>
      </p:sp>
      <p:sp>
        <p:nvSpPr>
          <p:cNvPr id="12" name="副标题 2">
            <a:extLst>
              <a:ext uri="{FF2B5EF4-FFF2-40B4-BE49-F238E27FC236}">
                <a16:creationId xmlns:a16="http://schemas.microsoft.com/office/drawing/2014/main" id="{DA93A4A3-4616-AA4C-A49C-E109D094A29E}"/>
              </a:ext>
            </a:extLst>
          </p:cNvPr>
          <p:cNvSpPr txBox="1">
            <a:spLocks/>
          </p:cNvSpPr>
          <p:nvPr/>
        </p:nvSpPr>
        <p:spPr>
          <a:xfrm>
            <a:off x="2369867" y="5981823"/>
            <a:ext cx="7452259" cy="863790"/>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r>
              <a:rPr kumimoji="1" lang="en-US" altLang="zh-CN" sz="1600" dirty="0">
                <a:latin typeface="Microsoft YaHei" panose="020B0503020204020204" pitchFamily="34" charset="-122"/>
                <a:ea typeface="Microsoft YaHei" panose="020B0503020204020204" pitchFamily="34" charset="-122"/>
              </a:rPr>
              <a:t>Special</a:t>
            </a:r>
            <a:r>
              <a:rPr kumimoji="1" lang="zh-CN" altLang="en-US" sz="1600" dirty="0">
                <a:latin typeface="Microsoft YaHei" panose="020B0503020204020204" pitchFamily="34" charset="-122"/>
                <a:ea typeface="Microsoft YaHei" panose="020B0503020204020204" pitchFamily="34" charset="-122"/>
              </a:rPr>
              <a:t> </a:t>
            </a:r>
            <a:r>
              <a:rPr kumimoji="1" lang="en-US" altLang="zh-CN" sz="1600" dirty="0">
                <a:latin typeface="Microsoft YaHei" panose="020B0503020204020204" pitchFamily="34" charset="-122"/>
                <a:ea typeface="Microsoft YaHei" panose="020B0503020204020204" pitchFamily="34" charset="-122"/>
              </a:rPr>
              <a:t>thanks to Alibaba Group for their contribution to this work!</a:t>
            </a:r>
          </a:p>
        </p:txBody>
      </p:sp>
      <p:sp>
        <p:nvSpPr>
          <p:cNvPr id="3" name="文本框 2">
            <a:extLst>
              <a:ext uri="{FF2B5EF4-FFF2-40B4-BE49-F238E27FC236}">
                <a16:creationId xmlns:a16="http://schemas.microsoft.com/office/drawing/2014/main" id="{D5AFB9AD-7553-4345-9266-A32BC310C57D}"/>
              </a:ext>
            </a:extLst>
          </p:cNvPr>
          <p:cNvSpPr txBox="1"/>
          <p:nvPr/>
        </p:nvSpPr>
        <p:spPr>
          <a:xfrm>
            <a:off x="1470007" y="2649437"/>
            <a:ext cx="6731499" cy="1046440"/>
          </a:xfrm>
          <a:prstGeom prst="rect">
            <a:avLst/>
          </a:prstGeom>
          <a:noFill/>
        </p:spPr>
        <p:txBody>
          <a:bodyPr wrap="square" rtlCol="0">
            <a:spAutoFit/>
          </a:bodyPr>
          <a:lstStyle/>
          <a:p>
            <a:r>
              <a:rPr kumimoji="1" lang="en-US" altLang="zh-CN" sz="2400" b="1" dirty="0"/>
              <a:t>Edge workloads:</a:t>
            </a:r>
          </a:p>
          <a:p>
            <a:endParaRPr kumimoji="1" lang="en-US" altLang="zh-CN" sz="2000" b="1" dirty="0"/>
          </a:p>
          <a:p>
            <a:r>
              <a:rPr kumimoji="1" lang="en-US" altLang="zh-CN" b="1" dirty="0">
                <a:latin typeface="Microsoft YaHei" panose="020B0503020204020204" pitchFamily="34" charset="-122"/>
                <a:ea typeface="Microsoft YaHei" panose="020B0503020204020204" pitchFamily="34" charset="-122"/>
                <a:hlinkClick r:id="rId7"/>
              </a:rPr>
              <a:t>https://github.com/xumengwei/EdgeWorkloadsTraces</a:t>
            </a:r>
            <a:endParaRPr kumimoji="1" lang="zh-CN" altLang="en-US" b="1" dirty="0"/>
          </a:p>
        </p:txBody>
      </p:sp>
      <p:pic>
        <p:nvPicPr>
          <p:cNvPr id="6" name="图片 5">
            <a:extLst>
              <a:ext uri="{FF2B5EF4-FFF2-40B4-BE49-F238E27FC236}">
                <a16:creationId xmlns:a16="http://schemas.microsoft.com/office/drawing/2014/main" id="{300ED227-F1D9-C448-8914-19665B7FCAE3}"/>
              </a:ext>
            </a:extLst>
          </p:cNvPr>
          <p:cNvPicPr>
            <a:picLocks noChangeAspect="1"/>
          </p:cNvPicPr>
          <p:nvPr/>
        </p:nvPicPr>
        <p:blipFill>
          <a:blip r:embed="rId8"/>
          <a:stretch>
            <a:fillRect/>
          </a:stretch>
        </p:blipFill>
        <p:spPr>
          <a:xfrm>
            <a:off x="8031878" y="1968260"/>
            <a:ext cx="2318621" cy="2318621"/>
          </a:xfrm>
          <a:prstGeom prst="rect">
            <a:avLst/>
          </a:prstGeom>
        </p:spPr>
      </p:pic>
    </p:spTree>
    <p:extLst>
      <p:ext uri="{BB962C8B-B14F-4D97-AF65-F5344CB8AC3E}">
        <p14:creationId xmlns:p14="http://schemas.microsoft.com/office/powerpoint/2010/main" val="655554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F819F-A0C4-B244-A675-16096557B200}"/>
              </a:ext>
            </a:extLst>
          </p:cNvPr>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Overview</a:t>
            </a:r>
            <a:r>
              <a:rPr kumimoji="1" lang="zh-CN" altLang="en-US" dirty="0">
                <a:latin typeface="Microsoft YaHei" panose="020B0503020204020204" pitchFamily="34" charset="-122"/>
                <a:ea typeface="Microsoft YaHei" panose="020B0503020204020204" pitchFamily="34" charset="-122"/>
                <a:cs typeface="Times New Roman" panose="02020603050405020304" pitchFamily="18" charset="0"/>
              </a:rPr>
              <a:t> </a:t>
            </a: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of</a:t>
            </a:r>
            <a:r>
              <a:rPr kumimoji="1" lang="zh-CN" altLang="en-US" dirty="0">
                <a:latin typeface="Microsoft YaHei" panose="020B0503020204020204" pitchFamily="34" charset="-122"/>
                <a:ea typeface="Microsoft YaHei" panose="020B0503020204020204" pitchFamily="34" charset="-122"/>
                <a:cs typeface="Times New Roman" panose="02020603050405020304" pitchFamily="18" charset="0"/>
              </a:rPr>
              <a:t> </a:t>
            </a: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NEP</a:t>
            </a:r>
            <a:endParaRPr kumimoji="1" lang="zh-CN" altLang="en-US"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1056FC82-CB61-A74A-937D-F289F16B7587}"/>
              </a:ext>
            </a:extLst>
          </p:cNvPr>
          <p:cNvSpPr>
            <a:spLocks noGrp="1"/>
          </p:cNvSpPr>
          <p:nvPr>
            <p:ph idx="1"/>
          </p:nvPr>
        </p:nvSpPr>
        <p:spPr>
          <a:xfrm>
            <a:off x="838199" y="1825625"/>
            <a:ext cx="10638184" cy="4351338"/>
          </a:xfrm>
        </p:spPr>
        <p:txBody>
          <a:bodyPr>
            <a:normAutofit/>
          </a:bodyPr>
          <a:lstStyle/>
          <a:p>
            <a:pPr>
              <a:lnSpc>
                <a:spcPct val="120000"/>
              </a:lnSpc>
            </a:pPr>
            <a:r>
              <a:rPr kumimoji="1" lang="en-US" altLang="zh-CN" dirty="0">
                <a:latin typeface="Microsoft YaHei" panose="020B0503020204020204" pitchFamily="34" charset="-122"/>
                <a:ea typeface="Microsoft YaHei" panose="020B0503020204020204" pitchFamily="34" charset="-122"/>
              </a:rPr>
              <a:t>What is NEP? </a:t>
            </a:r>
          </a:p>
          <a:p>
            <a:pPr lvl="1">
              <a:lnSpc>
                <a:spcPct val="120000"/>
              </a:lnSpc>
            </a:pPr>
            <a:r>
              <a:rPr kumimoji="1" lang="en-US" altLang="zh-CN" dirty="0">
                <a:latin typeface="Microsoft YaHei" panose="020B0503020204020204" pitchFamily="34" charset="-122"/>
                <a:ea typeface="Microsoft YaHei" panose="020B0503020204020204" pitchFamily="34" charset="-122"/>
              </a:rPr>
              <a:t>Alibaba ENS</a:t>
            </a:r>
            <a:r>
              <a:rPr kumimoji="1" lang="en-US" altLang="zh-CN" baseline="30000" dirty="0">
                <a:latin typeface="Microsoft YaHei" panose="020B0503020204020204" pitchFamily="34" charset="-122"/>
                <a:ea typeface="Microsoft YaHei" panose="020B0503020204020204" pitchFamily="34" charset="-122"/>
              </a:rPr>
              <a:t>[1]</a:t>
            </a:r>
          </a:p>
          <a:p>
            <a:pPr lvl="1">
              <a:lnSpc>
                <a:spcPct val="120000"/>
              </a:lnSpc>
            </a:pPr>
            <a:r>
              <a:rPr kumimoji="1" lang="en-US" altLang="zh-CN" dirty="0">
                <a:latin typeface="Microsoft YaHei" panose="020B0503020204020204" pitchFamily="34" charset="-122"/>
                <a:ea typeface="Microsoft YaHei" panose="020B0503020204020204" pitchFamily="34" charset="-122"/>
              </a:rPr>
              <a:t>A leading edge platform in China, providing IaaS, PaaS, </a:t>
            </a:r>
            <a:r>
              <a:rPr kumimoji="1" lang="en-US" altLang="zh-CN" dirty="0" err="1">
                <a:latin typeface="Microsoft YaHei" panose="020B0503020204020204" pitchFamily="34" charset="-122"/>
                <a:ea typeface="Microsoft YaHei" panose="020B0503020204020204" pitchFamily="34" charset="-122"/>
              </a:rPr>
              <a:t>FaaS</a:t>
            </a:r>
            <a:r>
              <a:rPr kumimoji="1" lang="en-US" altLang="zh-CN" dirty="0">
                <a:latin typeface="Microsoft YaHei" panose="020B0503020204020204" pitchFamily="34" charset="-122"/>
                <a:ea typeface="Microsoft YaHei" panose="020B0503020204020204" pitchFamily="34" charset="-122"/>
              </a:rPr>
              <a:t>, etc.</a:t>
            </a:r>
          </a:p>
          <a:p>
            <a:pPr>
              <a:lnSpc>
                <a:spcPct val="120000"/>
              </a:lnSpc>
            </a:pPr>
            <a:r>
              <a:rPr kumimoji="1" lang="en-US" altLang="zh-CN" dirty="0">
                <a:latin typeface="Microsoft YaHei" panose="020B0503020204020204" pitchFamily="34" charset="-122"/>
                <a:ea typeface="Microsoft YaHei" panose="020B0503020204020204" pitchFamily="34" charset="-122"/>
              </a:rPr>
              <a:t>What</a:t>
            </a:r>
            <a:r>
              <a:rPr kumimoji="1" lang="zh-CN" altLang="en-US" dirty="0">
                <a:latin typeface="Microsoft YaHei" panose="020B0503020204020204" pitchFamily="34" charset="-122"/>
                <a:ea typeface="Microsoft YaHei" panose="020B0503020204020204" pitchFamily="34" charset="-122"/>
              </a:rPr>
              <a:t> </a:t>
            </a:r>
            <a:r>
              <a:rPr kumimoji="1" lang="en-US" altLang="zh-CN" dirty="0">
                <a:latin typeface="Microsoft YaHei" panose="020B0503020204020204" pitchFamily="34" charset="-122"/>
                <a:ea typeface="Microsoft YaHei" panose="020B0503020204020204" pitchFamily="34" charset="-122"/>
              </a:rPr>
              <a:t>consists of NEP physical servers?</a:t>
            </a:r>
          </a:p>
          <a:p>
            <a:pPr lvl="1">
              <a:lnSpc>
                <a:spcPct val="120000"/>
              </a:lnSpc>
            </a:pPr>
            <a:r>
              <a:rPr kumimoji="1" lang="en-US" altLang="zh-CN" dirty="0">
                <a:latin typeface="Microsoft YaHei" panose="020B0503020204020204" pitchFamily="34" charset="-122"/>
                <a:ea typeface="Microsoft YaHei" panose="020B0503020204020204" pitchFamily="34" charset="-122"/>
              </a:rPr>
              <a:t>Built atop Alibaba CDN.</a:t>
            </a:r>
          </a:p>
          <a:p>
            <a:pPr lvl="1">
              <a:lnSpc>
                <a:spcPct val="120000"/>
              </a:lnSpc>
            </a:pPr>
            <a:r>
              <a:rPr kumimoji="1" lang="en-US" altLang="zh-CN" dirty="0">
                <a:latin typeface="Microsoft YaHei" panose="020B0503020204020204" pitchFamily="34" charset="-122"/>
                <a:ea typeface="Microsoft YaHei" panose="020B0503020204020204" pitchFamily="34" charset="-122"/>
              </a:rPr>
              <a:t>Cooperative third-party IDCs and network operators.</a:t>
            </a:r>
          </a:p>
          <a:p>
            <a:pPr lvl="1">
              <a:lnSpc>
                <a:spcPct val="120000"/>
              </a:lnSpc>
            </a:pPr>
            <a:r>
              <a:rPr kumimoji="1" lang="en-US" altLang="zh-CN" dirty="0">
                <a:solidFill>
                  <a:srgbClr val="FF0000"/>
                </a:solidFill>
                <a:latin typeface="Microsoft YaHei" panose="020B0503020204020204" pitchFamily="34" charset="-122"/>
                <a:ea typeface="Microsoft YaHei" panose="020B0503020204020204" pitchFamily="34" charset="-122"/>
              </a:rPr>
              <a:t>Mainly based on micro datacenters </a:t>
            </a:r>
            <a:r>
              <a:rPr kumimoji="1" lang="en-US" altLang="zh-CN" dirty="0">
                <a:latin typeface="Microsoft YaHei" panose="020B0503020204020204" pitchFamily="34" charset="-122"/>
                <a:ea typeface="Microsoft YaHei" panose="020B0503020204020204" pitchFamily="34" charset="-122"/>
              </a:rPr>
              <a:t>rather than sinking into cellular core networks.</a:t>
            </a:r>
          </a:p>
        </p:txBody>
      </p:sp>
      <p:sp>
        <p:nvSpPr>
          <p:cNvPr id="4" name="灯片编号占位符 3">
            <a:extLst>
              <a:ext uri="{FF2B5EF4-FFF2-40B4-BE49-F238E27FC236}">
                <a16:creationId xmlns:a16="http://schemas.microsoft.com/office/drawing/2014/main" id="{C8B22C53-79A5-5547-953E-B1448227FC41}"/>
              </a:ext>
            </a:extLst>
          </p:cNvPr>
          <p:cNvSpPr>
            <a:spLocks noGrp="1"/>
          </p:cNvSpPr>
          <p:nvPr>
            <p:ph type="sldNum" sz="quarter" idx="12"/>
          </p:nvPr>
        </p:nvSpPr>
        <p:spPr/>
        <p:txBody>
          <a:bodyPr/>
          <a:lstStyle/>
          <a:p>
            <a:fld id="{14F5F132-64CF-CE42-8D58-232F10835DF2}" type="slidenum">
              <a:rPr kumimoji="1" lang="zh-CN" altLang="en-US" smtClean="0"/>
              <a:t>3</a:t>
            </a:fld>
            <a:endParaRPr kumimoji="1" lang="zh-CN" altLang="en-US"/>
          </a:p>
        </p:txBody>
      </p:sp>
      <p:sp>
        <p:nvSpPr>
          <p:cNvPr id="5" name="内容占位符 2">
            <a:extLst>
              <a:ext uri="{FF2B5EF4-FFF2-40B4-BE49-F238E27FC236}">
                <a16:creationId xmlns:a16="http://schemas.microsoft.com/office/drawing/2014/main" id="{B6AC329E-8153-9846-A8B3-542741D282B9}"/>
              </a:ext>
            </a:extLst>
          </p:cNvPr>
          <p:cNvSpPr txBox="1">
            <a:spLocks/>
          </p:cNvSpPr>
          <p:nvPr/>
        </p:nvSpPr>
        <p:spPr>
          <a:xfrm>
            <a:off x="5994114" y="1847850"/>
            <a:ext cx="5359685"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endParaRPr kumimoji="1" lang="en-US" altLang="zh-CN" baseline="300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53B663E2-F983-EA42-92A6-BDFF1C1A0A7A}"/>
              </a:ext>
            </a:extLst>
          </p:cNvPr>
          <p:cNvSpPr txBox="1"/>
          <p:nvPr/>
        </p:nvSpPr>
        <p:spPr>
          <a:xfrm>
            <a:off x="838198" y="6231265"/>
            <a:ext cx="9089573" cy="523220"/>
          </a:xfrm>
          <a:prstGeom prst="rect">
            <a:avLst/>
          </a:prstGeom>
          <a:noFill/>
        </p:spPr>
        <p:txBody>
          <a:bodyPr wrap="square" rtlCol="0">
            <a:spAutoFit/>
          </a:bodyPr>
          <a:lstStyle/>
          <a:p>
            <a:r>
              <a:rPr lang="en" altLang="zh-CN" sz="1400" i="1" dirty="0"/>
              <a:t>[1] Extending the Boundaries of the Cloud with Edge Computing </a:t>
            </a:r>
          </a:p>
          <a:p>
            <a:r>
              <a:rPr lang="en" altLang="zh-CN" sz="1400" i="1" dirty="0">
                <a:hlinkClick r:id="rId3"/>
              </a:rPr>
              <a:t>https://www.alibabacloud.com/blog/extending-the-boundaries-of-the-cloud-with-edge-computing_594214</a:t>
            </a:r>
            <a:endParaRPr lang="en" altLang="zh-CN" sz="1400" i="1" dirty="0"/>
          </a:p>
        </p:txBody>
      </p:sp>
    </p:spTree>
    <p:extLst>
      <p:ext uri="{BB962C8B-B14F-4D97-AF65-F5344CB8AC3E}">
        <p14:creationId xmlns:p14="http://schemas.microsoft.com/office/powerpoint/2010/main" val="1300616192"/>
      </p:ext>
    </p:extLst>
  </p:cSld>
  <p:clrMapOvr>
    <a:masterClrMapping/>
  </p:clrMapOvr>
  <mc:AlternateContent xmlns:mc="http://schemas.openxmlformats.org/markup-compatibility/2006" xmlns:p14="http://schemas.microsoft.com/office/powerpoint/2010/main">
    <mc:Choice Requires="p14">
      <p:transition spd="slow" p14:dur="2000" advTm="2882"/>
    </mc:Choice>
    <mc:Fallback xmlns="">
      <p:transition spd="slow" advTm="2882"/>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F819F-A0C4-B244-A675-16096557B200}"/>
              </a:ext>
            </a:extLst>
          </p:cNvPr>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Overview</a:t>
            </a:r>
            <a:r>
              <a:rPr kumimoji="1" lang="zh-CN" altLang="en-US" dirty="0">
                <a:latin typeface="Microsoft YaHei" panose="020B0503020204020204" pitchFamily="34" charset="-122"/>
                <a:ea typeface="Microsoft YaHei" panose="020B0503020204020204" pitchFamily="34" charset="-122"/>
                <a:cs typeface="Times New Roman" panose="02020603050405020304" pitchFamily="18" charset="0"/>
              </a:rPr>
              <a:t> </a:t>
            </a: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of</a:t>
            </a:r>
            <a:r>
              <a:rPr kumimoji="1" lang="zh-CN" altLang="en-US" dirty="0">
                <a:latin typeface="Microsoft YaHei" panose="020B0503020204020204" pitchFamily="34" charset="-122"/>
                <a:ea typeface="Microsoft YaHei" panose="020B0503020204020204" pitchFamily="34" charset="-122"/>
                <a:cs typeface="Times New Roman" panose="02020603050405020304" pitchFamily="18" charset="0"/>
              </a:rPr>
              <a:t> </a:t>
            </a: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NEP</a:t>
            </a:r>
            <a:endParaRPr kumimoji="1" lang="zh-CN" altLang="en-US"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C8B22C53-79A5-5547-953E-B1448227FC41}"/>
              </a:ext>
            </a:extLst>
          </p:cNvPr>
          <p:cNvSpPr>
            <a:spLocks noGrp="1"/>
          </p:cNvSpPr>
          <p:nvPr>
            <p:ph type="sldNum" sz="quarter" idx="12"/>
          </p:nvPr>
        </p:nvSpPr>
        <p:spPr/>
        <p:txBody>
          <a:bodyPr/>
          <a:lstStyle/>
          <a:p>
            <a:fld id="{14F5F132-64CF-CE42-8D58-232F10835DF2}" type="slidenum">
              <a:rPr kumimoji="1" lang="zh-CN" altLang="en-US" smtClean="0"/>
              <a:t>4</a:t>
            </a:fld>
            <a:endParaRPr kumimoji="1" lang="zh-CN" altLang="en-US"/>
          </a:p>
        </p:txBody>
      </p:sp>
      <p:pic>
        <p:nvPicPr>
          <p:cNvPr id="7" name="图片 6">
            <a:extLst>
              <a:ext uri="{FF2B5EF4-FFF2-40B4-BE49-F238E27FC236}">
                <a16:creationId xmlns:a16="http://schemas.microsoft.com/office/drawing/2014/main" id="{6A74AD03-8E4A-E347-B542-2ADA45E39240}"/>
              </a:ext>
            </a:extLst>
          </p:cNvPr>
          <p:cNvPicPr>
            <a:picLocks noChangeAspect="1"/>
          </p:cNvPicPr>
          <p:nvPr/>
        </p:nvPicPr>
        <p:blipFill>
          <a:blip r:embed="rId3"/>
          <a:stretch>
            <a:fillRect/>
          </a:stretch>
        </p:blipFill>
        <p:spPr>
          <a:xfrm>
            <a:off x="1072179" y="1680607"/>
            <a:ext cx="10047642" cy="3496785"/>
          </a:xfrm>
          <a:prstGeom prst="rect">
            <a:avLst/>
          </a:prstGeom>
        </p:spPr>
      </p:pic>
      <p:sp>
        <p:nvSpPr>
          <p:cNvPr id="8" name="内容占位符 2">
            <a:extLst>
              <a:ext uri="{FF2B5EF4-FFF2-40B4-BE49-F238E27FC236}">
                <a16:creationId xmlns:a16="http://schemas.microsoft.com/office/drawing/2014/main" id="{0BA90C45-3AE1-5E4F-8A37-859508FFC172}"/>
              </a:ext>
            </a:extLst>
          </p:cNvPr>
          <p:cNvSpPr txBox="1">
            <a:spLocks/>
          </p:cNvSpPr>
          <p:nvPr/>
        </p:nvSpPr>
        <p:spPr>
          <a:xfrm>
            <a:off x="1072179" y="5335794"/>
            <a:ext cx="9935816" cy="120311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buFont typeface="Wingdings" pitchFamily="2" charset="2"/>
              <a:buChar char="Ø"/>
            </a:pPr>
            <a:r>
              <a:rPr kumimoji="1" lang="en-US" altLang="zh-CN" dirty="0">
                <a:latin typeface="Microsoft YaHei" panose="020B0503020204020204" pitchFamily="34" charset="-122"/>
                <a:ea typeface="Microsoft YaHei" panose="020B0503020204020204" pitchFamily="34" charset="-122"/>
              </a:rPr>
              <a:t>The deployment scale of NEP is larger than current edge/cloud platforms!</a:t>
            </a:r>
          </a:p>
        </p:txBody>
      </p:sp>
      <p:sp>
        <p:nvSpPr>
          <p:cNvPr id="9" name="矩形 8">
            <a:extLst>
              <a:ext uri="{FF2B5EF4-FFF2-40B4-BE49-F238E27FC236}">
                <a16:creationId xmlns:a16="http://schemas.microsoft.com/office/drawing/2014/main" id="{C02635B9-8F63-334B-903D-346476565E7A}"/>
              </a:ext>
            </a:extLst>
          </p:cNvPr>
          <p:cNvSpPr/>
          <p:nvPr/>
        </p:nvSpPr>
        <p:spPr>
          <a:xfrm>
            <a:off x="6095999" y="4175697"/>
            <a:ext cx="5023821" cy="1001695"/>
          </a:xfrm>
          <a:prstGeom prst="rect">
            <a:avLst/>
          </a:prstGeom>
          <a:noFill/>
          <a:ln w="825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478110048"/>
      </p:ext>
    </p:extLst>
  </p:cSld>
  <p:clrMapOvr>
    <a:masterClrMapping/>
  </p:clrMapOvr>
  <mc:AlternateContent xmlns:mc="http://schemas.openxmlformats.org/markup-compatibility/2006" xmlns:p14="http://schemas.microsoft.com/office/powerpoint/2010/main">
    <mc:Choice Requires="p14">
      <p:transition spd="slow" p14:dur="2000" advTm="2882"/>
    </mc:Choice>
    <mc:Fallback xmlns="">
      <p:transition spd="slow" advTm="2882"/>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0F819F-A0C4-B244-A675-16096557B200}"/>
              </a:ext>
            </a:extLst>
          </p:cNvPr>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Benefits</a:t>
            </a:r>
            <a:r>
              <a:rPr kumimoji="1" lang="zh-CN" altLang="en-US" dirty="0">
                <a:latin typeface="Microsoft YaHei" panose="020B0503020204020204" pitchFamily="34" charset="-122"/>
                <a:ea typeface="Microsoft YaHei" panose="020B0503020204020204" pitchFamily="34" charset="-122"/>
                <a:cs typeface="Times New Roman" panose="02020603050405020304" pitchFamily="18" charset="0"/>
              </a:rPr>
              <a:t> </a:t>
            </a: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of</a:t>
            </a:r>
            <a:r>
              <a:rPr kumimoji="1" lang="zh-CN" altLang="en-US" dirty="0">
                <a:latin typeface="Microsoft YaHei" panose="020B0503020204020204" pitchFamily="34" charset="-122"/>
                <a:ea typeface="Microsoft YaHei" panose="020B0503020204020204" pitchFamily="34" charset="-122"/>
                <a:cs typeface="Times New Roman" panose="02020603050405020304" pitchFamily="18" charset="0"/>
              </a:rPr>
              <a:t> </a:t>
            </a: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NEP-like Edge Platforms</a:t>
            </a:r>
            <a:endParaRPr kumimoji="1" lang="zh-CN" altLang="en-US"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3" name="内容占位符 2">
            <a:extLst>
              <a:ext uri="{FF2B5EF4-FFF2-40B4-BE49-F238E27FC236}">
                <a16:creationId xmlns:a16="http://schemas.microsoft.com/office/drawing/2014/main" id="{1056FC82-CB61-A74A-937D-F289F16B7587}"/>
              </a:ext>
            </a:extLst>
          </p:cNvPr>
          <p:cNvSpPr>
            <a:spLocks noGrp="1"/>
          </p:cNvSpPr>
          <p:nvPr>
            <p:ph idx="1"/>
          </p:nvPr>
        </p:nvSpPr>
        <p:spPr>
          <a:xfrm>
            <a:off x="1706301" y="1881187"/>
            <a:ext cx="8224778" cy="1325563"/>
          </a:xfrm>
        </p:spPr>
        <p:txBody>
          <a:bodyPr>
            <a:normAutofit/>
          </a:bodyPr>
          <a:lstStyle/>
          <a:p>
            <a:pPr>
              <a:lnSpc>
                <a:spcPct val="120000"/>
              </a:lnSpc>
            </a:pPr>
            <a:r>
              <a:rPr kumimoji="1" lang="en-US" altLang="zh-CN" sz="2000" dirty="0">
                <a:latin typeface="Microsoft YaHei" panose="020B0503020204020204" pitchFamily="34" charset="-122"/>
                <a:ea typeface="Microsoft YaHei" panose="020B0503020204020204" pitchFamily="34" charset="-122"/>
              </a:rPr>
              <a:t>Latency reduction, application performance improvement.</a:t>
            </a:r>
          </a:p>
          <a:p>
            <a:pPr>
              <a:lnSpc>
                <a:spcPct val="120000"/>
              </a:lnSpc>
            </a:pPr>
            <a:r>
              <a:rPr kumimoji="1" lang="en-US" altLang="zh-CN" sz="2000" dirty="0">
                <a:latin typeface="Microsoft YaHei" panose="020B0503020204020204" pitchFamily="34" charset="-122"/>
                <a:ea typeface="Microsoft YaHei" panose="020B0503020204020204" pitchFamily="34" charset="-122"/>
              </a:rPr>
              <a:t>Resource saving (e.g., bandwidth).</a:t>
            </a:r>
          </a:p>
        </p:txBody>
      </p:sp>
      <p:sp>
        <p:nvSpPr>
          <p:cNvPr id="4" name="灯片编号占位符 3">
            <a:extLst>
              <a:ext uri="{FF2B5EF4-FFF2-40B4-BE49-F238E27FC236}">
                <a16:creationId xmlns:a16="http://schemas.microsoft.com/office/drawing/2014/main" id="{6EF0B294-6800-2646-B764-D0172DD3FD7E}"/>
              </a:ext>
            </a:extLst>
          </p:cNvPr>
          <p:cNvSpPr>
            <a:spLocks noGrp="1"/>
          </p:cNvSpPr>
          <p:nvPr>
            <p:ph type="sldNum" sz="quarter" idx="12"/>
          </p:nvPr>
        </p:nvSpPr>
        <p:spPr/>
        <p:txBody>
          <a:bodyPr/>
          <a:lstStyle/>
          <a:p>
            <a:fld id="{14F5F132-64CF-CE42-8D58-232F10835DF2}" type="slidenum">
              <a:rPr kumimoji="1" lang="zh-CN" altLang="en-US" smtClean="0"/>
              <a:t>5</a:t>
            </a:fld>
            <a:endParaRPr kumimoji="1" lang="zh-CN" altLang="en-US"/>
          </a:p>
        </p:txBody>
      </p:sp>
      <p:pic>
        <p:nvPicPr>
          <p:cNvPr id="6" name="图片 5">
            <a:extLst>
              <a:ext uri="{FF2B5EF4-FFF2-40B4-BE49-F238E27FC236}">
                <a16:creationId xmlns:a16="http://schemas.microsoft.com/office/drawing/2014/main" id="{F66669C7-71D6-264D-AD7A-BE1612001906}"/>
              </a:ext>
            </a:extLst>
          </p:cNvPr>
          <p:cNvPicPr>
            <a:picLocks noChangeAspect="1"/>
          </p:cNvPicPr>
          <p:nvPr/>
        </p:nvPicPr>
        <p:blipFill>
          <a:blip r:embed="rId3"/>
          <a:stretch>
            <a:fillRect/>
          </a:stretch>
        </p:blipFill>
        <p:spPr>
          <a:xfrm>
            <a:off x="838199" y="1943516"/>
            <a:ext cx="800931" cy="814713"/>
          </a:xfrm>
          <a:prstGeom prst="rect">
            <a:avLst/>
          </a:prstGeom>
        </p:spPr>
      </p:pic>
      <p:sp>
        <p:nvSpPr>
          <p:cNvPr id="7" name="内容占位符 2">
            <a:extLst>
              <a:ext uri="{FF2B5EF4-FFF2-40B4-BE49-F238E27FC236}">
                <a16:creationId xmlns:a16="http://schemas.microsoft.com/office/drawing/2014/main" id="{BB698579-93FF-5A4F-86C0-983D3E39B937}"/>
              </a:ext>
            </a:extLst>
          </p:cNvPr>
          <p:cNvSpPr txBox="1">
            <a:spLocks/>
          </p:cNvSpPr>
          <p:nvPr/>
        </p:nvSpPr>
        <p:spPr>
          <a:xfrm>
            <a:off x="838199" y="3165109"/>
            <a:ext cx="10062681" cy="4905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buFont typeface="Arial" panose="020B0604020202020204" pitchFamily="34" charset="0"/>
              <a:buNone/>
            </a:pPr>
            <a:r>
              <a:rPr kumimoji="1" lang="en-US" altLang="zh-CN" sz="2000" dirty="0">
                <a:latin typeface="Microsoft YaHei" panose="020B0503020204020204" pitchFamily="34" charset="-122"/>
                <a:ea typeface="Microsoft YaHei" panose="020B0503020204020204" pitchFamily="34" charset="-122"/>
              </a:rPr>
              <a:t>But all parties are still wondering:</a:t>
            </a:r>
          </a:p>
        </p:txBody>
      </p:sp>
      <p:sp>
        <p:nvSpPr>
          <p:cNvPr id="10" name="圆角矩形 9">
            <a:extLst>
              <a:ext uri="{FF2B5EF4-FFF2-40B4-BE49-F238E27FC236}">
                <a16:creationId xmlns:a16="http://schemas.microsoft.com/office/drawing/2014/main" id="{5606EE96-3E45-C448-A477-B7EAEABEB79A}"/>
              </a:ext>
            </a:extLst>
          </p:cNvPr>
          <p:cNvSpPr/>
          <p:nvPr/>
        </p:nvSpPr>
        <p:spPr>
          <a:xfrm>
            <a:off x="838199" y="5104060"/>
            <a:ext cx="9092879" cy="694852"/>
          </a:xfrm>
          <a:prstGeom prst="roundRect">
            <a:avLst/>
          </a:prstGeom>
          <a:solidFill>
            <a:schemeClr val="accent5">
              <a:lumMod val="60000"/>
              <a:lumOff val="4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200" dirty="0">
                <a:solidFill>
                  <a:schemeClr val="tx1"/>
                </a:solidFill>
                <a:latin typeface="Microsoft YaHei" panose="020B0503020204020204" pitchFamily="34" charset="-122"/>
                <a:ea typeface="Microsoft YaHei" panose="020B0503020204020204" pitchFamily="34" charset="-122"/>
              </a:rPr>
              <a:t>We need </a:t>
            </a:r>
            <a:r>
              <a:rPr kumimoji="1" lang="en-US" altLang="zh-CN" sz="2200" u="sng" dirty="0">
                <a:solidFill>
                  <a:srgbClr val="FF0000"/>
                </a:solidFill>
                <a:latin typeface="Microsoft YaHei" panose="020B0503020204020204" pitchFamily="34" charset="-122"/>
                <a:ea typeface="Microsoft YaHei" panose="020B0503020204020204" pitchFamily="34" charset="-122"/>
              </a:rPr>
              <a:t>quantitative characteristics</a:t>
            </a:r>
            <a:r>
              <a:rPr kumimoji="1" lang="en-US" altLang="zh-CN" sz="2200" dirty="0">
                <a:solidFill>
                  <a:srgbClr val="FF0000"/>
                </a:solidFill>
                <a:latin typeface="Microsoft YaHei" panose="020B0503020204020204" pitchFamily="34" charset="-122"/>
                <a:ea typeface="Microsoft YaHei" panose="020B0503020204020204" pitchFamily="34" charset="-122"/>
              </a:rPr>
              <a:t> </a:t>
            </a:r>
            <a:r>
              <a:rPr kumimoji="1" lang="en-US" altLang="zh-CN" sz="2200" dirty="0">
                <a:solidFill>
                  <a:schemeClr val="tx1"/>
                </a:solidFill>
                <a:latin typeface="Microsoft YaHei" panose="020B0503020204020204" pitchFamily="34" charset="-122"/>
                <a:ea typeface="Microsoft YaHei" panose="020B0503020204020204" pitchFamily="34" charset="-122"/>
              </a:rPr>
              <a:t>of NEP-like edge platforms.</a:t>
            </a:r>
          </a:p>
        </p:txBody>
      </p:sp>
      <p:pic>
        <p:nvPicPr>
          <p:cNvPr id="13" name="图片 12">
            <a:extLst>
              <a:ext uri="{FF2B5EF4-FFF2-40B4-BE49-F238E27FC236}">
                <a16:creationId xmlns:a16="http://schemas.microsoft.com/office/drawing/2014/main" id="{513B3668-323C-2A4F-A116-5B7CE6401456}"/>
              </a:ext>
            </a:extLst>
          </p:cNvPr>
          <p:cNvPicPr>
            <a:picLocks noChangeAspect="1"/>
          </p:cNvPicPr>
          <p:nvPr/>
        </p:nvPicPr>
        <p:blipFill>
          <a:blip r:embed="rId4"/>
          <a:stretch>
            <a:fillRect/>
          </a:stretch>
        </p:blipFill>
        <p:spPr>
          <a:xfrm>
            <a:off x="920723" y="3823994"/>
            <a:ext cx="718407" cy="694853"/>
          </a:xfrm>
          <a:prstGeom prst="rect">
            <a:avLst/>
          </a:prstGeom>
        </p:spPr>
      </p:pic>
      <p:sp>
        <p:nvSpPr>
          <p:cNvPr id="14" name="内容占位符 2">
            <a:extLst>
              <a:ext uri="{FF2B5EF4-FFF2-40B4-BE49-F238E27FC236}">
                <a16:creationId xmlns:a16="http://schemas.microsoft.com/office/drawing/2014/main" id="{13D49FA3-E468-2C4D-A65A-C3D2FAE10D8D}"/>
              </a:ext>
            </a:extLst>
          </p:cNvPr>
          <p:cNvSpPr txBox="1">
            <a:spLocks/>
          </p:cNvSpPr>
          <p:nvPr/>
        </p:nvSpPr>
        <p:spPr>
          <a:xfrm>
            <a:off x="1706301" y="3769182"/>
            <a:ext cx="10062681" cy="93501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kumimoji="1" lang="en-US" altLang="zh-CN" sz="2000" dirty="0">
                <a:latin typeface="Microsoft YaHei" panose="020B0503020204020204" pitchFamily="34" charset="-122"/>
                <a:ea typeface="Microsoft YaHei" panose="020B0503020204020204" pitchFamily="34" charset="-122"/>
              </a:rPr>
              <a:t>End users: How much latency and </a:t>
            </a:r>
            <a:r>
              <a:rPr kumimoji="1" lang="en-US" altLang="zh-CN" sz="2000" dirty="0" err="1">
                <a:latin typeface="Microsoft YaHei" panose="020B0503020204020204" pitchFamily="34" charset="-122"/>
                <a:ea typeface="Microsoft YaHei" panose="020B0503020204020204" pitchFamily="34" charset="-122"/>
              </a:rPr>
              <a:t>QoE</a:t>
            </a:r>
            <a:r>
              <a:rPr kumimoji="1" lang="en-US" altLang="zh-CN" sz="2000" dirty="0">
                <a:latin typeface="Microsoft YaHei" panose="020B0503020204020204" pitchFamily="34" charset="-122"/>
                <a:ea typeface="Microsoft YaHei" panose="020B0503020204020204" pitchFamily="34" charset="-122"/>
              </a:rPr>
              <a:t> are improved?</a:t>
            </a:r>
          </a:p>
          <a:p>
            <a:pPr>
              <a:lnSpc>
                <a:spcPct val="120000"/>
              </a:lnSpc>
            </a:pPr>
            <a:r>
              <a:rPr kumimoji="1" lang="en-US" altLang="zh-CN" sz="2000" dirty="0">
                <a:latin typeface="Microsoft YaHei" panose="020B0503020204020204" pitchFamily="34" charset="-122"/>
                <a:ea typeface="Microsoft YaHei" panose="020B0503020204020204" pitchFamily="34" charset="-122"/>
              </a:rPr>
              <a:t>Cloud providers: How much bandwidth and other resources are saved?</a:t>
            </a:r>
          </a:p>
          <a:p>
            <a:pPr marL="0" indent="0">
              <a:lnSpc>
                <a:spcPct val="120000"/>
              </a:lnSpc>
              <a:buFont typeface="Arial" panose="020B0604020202020204" pitchFamily="34" charset="0"/>
              <a:buNone/>
            </a:pPr>
            <a:endParaRPr kumimoji="1"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297796288"/>
      </p:ext>
    </p:extLst>
  </p:cSld>
  <p:clrMapOvr>
    <a:masterClrMapping/>
  </p:clrMapOvr>
  <mc:AlternateContent xmlns:mc="http://schemas.openxmlformats.org/markup-compatibility/2006" xmlns:p14="http://schemas.microsoft.com/office/powerpoint/2010/main">
    <mc:Choice Requires="p14">
      <p:transition spd="slow" p14:dur="2000" advTm="3048"/>
    </mc:Choice>
    <mc:Fallback xmlns="">
      <p:transition spd="slow" advTm="304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矩形 125">
            <a:extLst>
              <a:ext uri="{FF2B5EF4-FFF2-40B4-BE49-F238E27FC236}">
                <a16:creationId xmlns:a16="http://schemas.microsoft.com/office/drawing/2014/main" id="{D996FC12-05AA-8D4C-AC7D-125AA54DB72C}"/>
              </a:ext>
            </a:extLst>
          </p:cNvPr>
          <p:cNvSpPr/>
          <p:nvPr/>
        </p:nvSpPr>
        <p:spPr>
          <a:xfrm>
            <a:off x="1840391" y="1516350"/>
            <a:ext cx="8242302" cy="4774163"/>
          </a:xfrm>
          <a:prstGeom prst="rect">
            <a:avLst/>
          </a:prstGeom>
          <a:ln w="190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A0F819F-A0C4-B244-A675-16096557B200}"/>
              </a:ext>
            </a:extLst>
          </p:cNvPr>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Measurements over NEP </a:t>
            </a:r>
            <a:endParaRPr kumimoji="1" lang="zh-CN" altLang="en-US"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3" name="TextBox 58">
            <a:extLst>
              <a:ext uri="{FF2B5EF4-FFF2-40B4-BE49-F238E27FC236}">
                <a16:creationId xmlns:a16="http://schemas.microsoft.com/office/drawing/2014/main" id="{136D38DF-5439-A042-9F5E-E4B74D249E84}"/>
              </a:ext>
            </a:extLst>
          </p:cNvPr>
          <p:cNvSpPr txBox="1"/>
          <p:nvPr/>
        </p:nvSpPr>
        <p:spPr>
          <a:xfrm>
            <a:off x="5234107" y="3808563"/>
            <a:ext cx="1350324" cy="369332"/>
          </a:xfrm>
          <a:prstGeom prst="rect">
            <a:avLst/>
          </a:prstGeom>
          <a:noFill/>
          <a:effectLst>
            <a:outerShdw blurRad="50800" dist="50800" dir="5400000" sx="1000" sy="1000" algn="ctr" rotWithShape="0">
              <a:srgbClr val="000000"/>
            </a:outerShdw>
          </a:effectLst>
        </p:spPr>
        <p:txBody>
          <a:bodyPr wrap="square" rtlCol="0">
            <a:spAutoFit/>
          </a:bodyPr>
          <a:lstStyle/>
          <a:p>
            <a:pPr algn="ctr"/>
            <a:r>
              <a:rPr lang="en-US" altLang="zh-CN" i="1" dirty="0">
                <a:solidFill>
                  <a:schemeClr val="tx1">
                    <a:lumMod val="50000"/>
                    <a:lumOff val="50000"/>
                  </a:schemeClr>
                </a:solidFill>
              </a:rPr>
              <a:t>videos</a:t>
            </a:r>
            <a:endParaRPr lang="en-CN" i="1" dirty="0">
              <a:solidFill>
                <a:schemeClr val="tx1">
                  <a:lumMod val="50000"/>
                  <a:lumOff val="50000"/>
                </a:schemeClr>
              </a:solidFill>
            </a:endParaRPr>
          </a:p>
        </p:txBody>
      </p:sp>
      <p:pic>
        <p:nvPicPr>
          <p:cNvPr id="64" name="Picture 3">
            <a:extLst>
              <a:ext uri="{FF2B5EF4-FFF2-40B4-BE49-F238E27FC236}">
                <a16:creationId xmlns:a16="http://schemas.microsoft.com/office/drawing/2014/main" id="{C4DD38CB-2DA1-5F4B-B6B7-DCEE5B9BBE35}"/>
              </a:ext>
            </a:extLst>
          </p:cNvPr>
          <p:cNvPicPr>
            <a:picLocks noChangeAspect="1"/>
          </p:cNvPicPr>
          <p:nvPr/>
        </p:nvPicPr>
        <p:blipFill>
          <a:blip r:embed="rId3"/>
          <a:stretch>
            <a:fillRect/>
          </a:stretch>
        </p:blipFill>
        <p:spPr>
          <a:xfrm>
            <a:off x="2131439" y="1870107"/>
            <a:ext cx="2170079" cy="1444089"/>
          </a:xfrm>
          <a:prstGeom prst="rect">
            <a:avLst/>
          </a:prstGeom>
        </p:spPr>
      </p:pic>
      <p:pic>
        <p:nvPicPr>
          <p:cNvPr id="65" name="Picture 4">
            <a:extLst>
              <a:ext uri="{FF2B5EF4-FFF2-40B4-BE49-F238E27FC236}">
                <a16:creationId xmlns:a16="http://schemas.microsoft.com/office/drawing/2014/main" id="{C5E6A0E5-CBAA-2A4C-AC26-D03B3336D19C}"/>
              </a:ext>
            </a:extLst>
          </p:cNvPr>
          <p:cNvPicPr>
            <a:picLocks noChangeAspect="1"/>
          </p:cNvPicPr>
          <p:nvPr/>
        </p:nvPicPr>
        <p:blipFill>
          <a:blip r:embed="rId4"/>
          <a:stretch>
            <a:fillRect/>
          </a:stretch>
        </p:blipFill>
        <p:spPr>
          <a:xfrm>
            <a:off x="2557248" y="2242223"/>
            <a:ext cx="427511" cy="672750"/>
          </a:xfrm>
          <a:prstGeom prst="rect">
            <a:avLst/>
          </a:prstGeom>
        </p:spPr>
      </p:pic>
      <p:sp>
        <p:nvSpPr>
          <p:cNvPr id="66" name="TextBox 5">
            <a:extLst>
              <a:ext uri="{FF2B5EF4-FFF2-40B4-BE49-F238E27FC236}">
                <a16:creationId xmlns:a16="http://schemas.microsoft.com/office/drawing/2014/main" id="{A72EAF3F-45B7-A24B-98EE-C63149E7E7D9}"/>
              </a:ext>
            </a:extLst>
          </p:cNvPr>
          <p:cNvSpPr txBox="1"/>
          <p:nvPr/>
        </p:nvSpPr>
        <p:spPr>
          <a:xfrm>
            <a:off x="2086037" y="1517359"/>
            <a:ext cx="4357844" cy="369332"/>
          </a:xfrm>
          <a:prstGeom prst="rect">
            <a:avLst/>
          </a:prstGeom>
          <a:noFill/>
        </p:spPr>
        <p:txBody>
          <a:bodyPr wrap="square" rtlCol="0">
            <a:spAutoFit/>
          </a:bodyPr>
          <a:lstStyle/>
          <a:p>
            <a:pPr algn="ctr"/>
            <a:r>
              <a:rPr lang="en-US" altLang="zh-CN" b="1" dirty="0"/>
              <a:t>Nodes</a:t>
            </a:r>
            <a:r>
              <a:rPr lang="en-US" altLang="zh-CN" dirty="0"/>
              <a:t>:</a:t>
            </a:r>
            <a:r>
              <a:rPr lang="zh-CN" altLang="en-US" dirty="0"/>
              <a:t> </a:t>
            </a:r>
            <a:r>
              <a:rPr lang="en-US" altLang="zh-CN" dirty="0"/>
              <a:t>small</a:t>
            </a:r>
            <a:r>
              <a:rPr lang="zh-CN" altLang="en-US" dirty="0"/>
              <a:t> </a:t>
            </a:r>
            <a:r>
              <a:rPr lang="en-US" altLang="zh-CN" dirty="0"/>
              <a:t>DCs</a:t>
            </a:r>
            <a:r>
              <a:rPr lang="zh-CN" altLang="en-US" dirty="0"/>
              <a:t> </a:t>
            </a:r>
            <a:r>
              <a:rPr lang="en-US" altLang="zh-CN" dirty="0"/>
              <a:t>at</a:t>
            </a:r>
            <a:r>
              <a:rPr lang="zh-CN" altLang="en-US" dirty="0"/>
              <a:t> </a:t>
            </a:r>
            <a:r>
              <a:rPr lang="en-US" altLang="zh-CN" dirty="0"/>
              <a:t>different</a:t>
            </a:r>
            <a:r>
              <a:rPr lang="zh-CN" altLang="en-US" dirty="0"/>
              <a:t> </a:t>
            </a:r>
            <a:r>
              <a:rPr lang="en-US" altLang="zh-CN" dirty="0"/>
              <a:t>locations</a:t>
            </a:r>
            <a:endParaRPr lang="en-US" dirty="0"/>
          </a:p>
        </p:txBody>
      </p:sp>
      <p:pic>
        <p:nvPicPr>
          <p:cNvPr id="67" name="Picture 6">
            <a:extLst>
              <a:ext uri="{FF2B5EF4-FFF2-40B4-BE49-F238E27FC236}">
                <a16:creationId xmlns:a16="http://schemas.microsoft.com/office/drawing/2014/main" id="{399725D2-59C5-8B46-8134-1D86B4E193F1}"/>
              </a:ext>
            </a:extLst>
          </p:cNvPr>
          <p:cNvPicPr>
            <a:picLocks noChangeAspect="1"/>
          </p:cNvPicPr>
          <p:nvPr/>
        </p:nvPicPr>
        <p:blipFill>
          <a:blip r:embed="rId4"/>
          <a:stretch>
            <a:fillRect/>
          </a:stretch>
        </p:blipFill>
        <p:spPr>
          <a:xfrm>
            <a:off x="3107472" y="2242223"/>
            <a:ext cx="427511" cy="672750"/>
          </a:xfrm>
          <a:prstGeom prst="rect">
            <a:avLst/>
          </a:prstGeom>
        </p:spPr>
      </p:pic>
      <p:pic>
        <p:nvPicPr>
          <p:cNvPr id="68" name="Picture 7">
            <a:extLst>
              <a:ext uri="{FF2B5EF4-FFF2-40B4-BE49-F238E27FC236}">
                <a16:creationId xmlns:a16="http://schemas.microsoft.com/office/drawing/2014/main" id="{ABFC7D5C-8088-974D-A0B1-601B46A3AA53}"/>
              </a:ext>
            </a:extLst>
          </p:cNvPr>
          <p:cNvPicPr>
            <a:picLocks noChangeAspect="1"/>
          </p:cNvPicPr>
          <p:nvPr/>
        </p:nvPicPr>
        <p:blipFill>
          <a:blip r:embed="rId4"/>
          <a:stretch>
            <a:fillRect/>
          </a:stretch>
        </p:blipFill>
        <p:spPr>
          <a:xfrm>
            <a:off x="3657696" y="2242223"/>
            <a:ext cx="427511" cy="672750"/>
          </a:xfrm>
          <a:prstGeom prst="rect">
            <a:avLst/>
          </a:prstGeom>
        </p:spPr>
      </p:pic>
      <p:sp>
        <p:nvSpPr>
          <p:cNvPr id="69" name="TextBox 8">
            <a:extLst>
              <a:ext uri="{FF2B5EF4-FFF2-40B4-BE49-F238E27FC236}">
                <a16:creationId xmlns:a16="http://schemas.microsoft.com/office/drawing/2014/main" id="{1065C35B-5434-AD4C-9780-2EB0BC6AD2D2}"/>
              </a:ext>
            </a:extLst>
          </p:cNvPr>
          <p:cNvSpPr txBox="1"/>
          <p:nvPr/>
        </p:nvSpPr>
        <p:spPr>
          <a:xfrm>
            <a:off x="2566303" y="2869993"/>
            <a:ext cx="1250026" cy="338554"/>
          </a:xfrm>
          <a:prstGeom prst="rect">
            <a:avLst/>
          </a:prstGeom>
          <a:noFill/>
        </p:spPr>
        <p:txBody>
          <a:bodyPr wrap="square" rtlCol="0">
            <a:spAutoFit/>
          </a:bodyPr>
          <a:lstStyle/>
          <a:p>
            <a:pPr algn="ctr"/>
            <a:r>
              <a:rPr lang="en-US" altLang="zh-CN" sz="1600" b="1" dirty="0"/>
              <a:t>Servers</a:t>
            </a:r>
            <a:endParaRPr lang="en-US" sz="1600" b="1" dirty="0"/>
          </a:p>
        </p:txBody>
      </p:sp>
      <p:pic>
        <p:nvPicPr>
          <p:cNvPr id="70" name="Picture 9">
            <a:extLst>
              <a:ext uri="{FF2B5EF4-FFF2-40B4-BE49-F238E27FC236}">
                <a16:creationId xmlns:a16="http://schemas.microsoft.com/office/drawing/2014/main" id="{41D441F2-9331-E540-9471-9357848D8C05}"/>
              </a:ext>
            </a:extLst>
          </p:cNvPr>
          <p:cNvPicPr>
            <a:picLocks noChangeAspect="1"/>
          </p:cNvPicPr>
          <p:nvPr/>
        </p:nvPicPr>
        <p:blipFill>
          <a:blip r:embed="rId3"/>
          <a:stretch>
            <a:fillRect/>
          </a:stretch>
        </p:blipFill>
        <p:spPr>
          <a:xfrm>
            <a:off x="4351121" y="1928338"/>
            <a:ext cx="849381" cy="565225"/>
          </a:xfrm>
          <a:prstGeom prst="rect">
            <a:avLst/>
          </a:prstGeom>
        </p:spPr>
      </p:pic>
      <p:pic>
        <p:nvPicPr>
          <p:cNvPr id="71" name="Picture 10">
            <a:extLst>
              <a:ext uri="{FF2B5EF4-FFF2-40B4-BE49-F238E27FC236}">
                <a16:creationId xmlns:a16="http://schemas.microsoft.com/office/drawing/2014/main" id="{AC561991-CA3C-7C40-8050-DB3CF8F392E5}"/>
              </a:ext>
            </a:extLst>
          </p:cNvPr>
          <p:cNvPicPr>
            <a:picLocks noChangeAspect="1"/>
          </p:cNvPicPr>
          <p:nvPr/>
        </p:nvPicPr>
        <p:blipFill>
          <a:blip r:embed="rId3"/>
          <a:stretch>
            <a:fillRect/>
          </a:stretch>
        </p:blipFill>
        <p:spPr>
          <a:xfrm>
            <a:off x="4304117" y="2686379"/>
            <a:ext cx="943387" cy="565225"/>
          </a:xfrm>
          <a:prstGeom prst="rect">
            <a:avLst/>
          </a:prstGeom>
        </p:spPr>
      </p:pic>
      <p:sp>
        <p:nvSpPr>
          <p:cNvPr id="72" name="TextBox 11">
            <a:extLst>
              <a:ext uri="{FF2B5EF4-FFF2-40B4-BE49-F238E27FC236}">
                <a16:creationId xmlns:a16="http://schemas.microsoft.com/office/drawing/2014/main" id="{81DD06EB-A610-F041-B348-18FF58F35C15}"/>
              </a:ext>
            </a:extLst>
          </p:cNvPr>
          <p:cNvSpPr txBox="1"/>
          <p:nvPr/>
        </p:nvSpPr>
        <p:spPr>
          <a:xfrm>
            <a:off x="4186721" y="2088334"/>
            <a:ext cx="1250026" cy="307777"/>
          </a:xfrm>
          <a:prstGeom prst="rect">
            <a:avLst/>
          </a:prstGeom>
          <a:noFill/>
        </p:spPr>
        <p:txBody>
          <a:bodyPr wrap="square" rtlCol="0">
            <a:spAutoFit/>
          </a:bodyPr>
          <a:lstStyle/>
          <a:p>
            <a:pPr algn="ctr"/>
            <a:r>
              <a:rPr lang="en-US" altLang="zh-CN" sz="1400" i="1" dirty="0"/>
              <a:t>Beijing-1</a:t>
            </a:r>
            <a:endParaRPr lang="en-US" sz="1400" i="1" dirty="0"/>
          </a:p>
        </p:txBody>
      </p:sp>
      <p:sp>
        <p:nvSpPr>
          <p:cNvPr id="73" name="TextBox 12">
            <a:extLst>
              <a:ext uri="{FF2B5EF4-FFF2-40B4-BE49-F238E27FC236}">
                <a16:creationId xmlns:a16="http://schemas.microsoft.com/office/drawing/2014/main" id="{C191431F-24EE-C148-98BB-7C1792E8AB3F}"/>
              </a:ext>
            </a:extLst>
          </p:cNvPr>
          <p:cNvSpPr txBox="1"/>
          <p:nvPr/>
        </p:nvSpPr>
        <p:spPr>
          <a:xfrm>
            <a:off x="4150798" y="2852179"/>
            <a:ext cx="1250026" cy="307777"/>
          </a:xfrm>
          <a:prstGeom prst="rect">
            <a:avLst/>
          </a:prstGeom>
          <a:noFill/>
        </p:spPr>
        <p:txBody>
          <a:bodyPr wrap="square" rtlCol="0">
            <a:spAutoFit/>
          </a:bodyPr>
          <a:lstStyle/>
          <a:p>
            <a:pPr algn="ctr"/>
            <a:r>
              <a:rPr lang="en-US" altLang="zh-CN" sz="1400" i="1" dirty="0"/>
              <a:t>Shanghai</a:t>
            </a:r>
            <a:endParaRPr lang="en-US" sz="1400" i="1" dirty="0"/>
          </a:p>
        </p:txBody>
      </p:sp>
      <p:pic>
        <p:nvPicPr>
          <p:cNvPr id="74" name="Picture 13">
            <a:extLst>
              <a:ext uri="{FF2B5EF4-FFF2-40B4-BE49-F238E27FC236}">
                <a16:creationId xmlns:a16="http://schemas.microsoft.com/office/drawing/2014/main" id="{999921F4-3343-1F49-B414-D03DFEE24BD2}"/>
              </a:ext>
            </a:extLst>
          </p:cNvPr>
          <p:cNvPicPr>
            <a:picLocks noChangeAspect="1"/>
          </p:cNvPicPr>
          <p:nvPr/>
        </p:nvPicPr>
        <p:blipFill>
          <a:blip r:embed="rId3"/>
          <a:stretch>
            <a:fillRect/>
          </a:stretch>
        </p:blipFill>
        <p:spPr>
          <a:xfrm>
            <a:off x="5364193" y="1928338"/>
            <a:ext cx="849381" cy="565225"/>
          </a:xfrm>
          <a:prstGeom prst="rect">
            <a:avLst/>
          </a:prstGeom>
        </p:spPr>
      </p:pic>
      <p:sp>
        <p:nvSpPr>
          <p:cNvPr id="75" name="TextBox 14">
            <a:extLst>
              <a:ext uri="{FF2B5EF4-FFF2-40B4-BE49-F238E27FC236}">
                <a16:creationId xmlns:a16="http://schemas.microsoft.com/office/drawing/2014/main" id="{88424CD1-407F-694A-9DF4-92ECB2EB0604}"/>
              </a:ext>
            </a:extLst>
          </p:cNvPr>
          <p:cNvSpPr txBox="1"/>
          <p:nvPr/>
        </p:nvSpPr>
        <p:spPr>
          <a:xfrm>
            <a:off x="5199793" y="2088334"/>
            <a:ext cx="1250026" cy="307777"/>
          </a:xfrm>
          <a:prstGeom prst="rect">
            <a:avLst/>
          </a:prstGeom>
          <a:noFill/>
        </p:spPr>
        <p:txBody>
          <a:bodyPr wrap="square" rtlCol="0">
            <a:spAutoFit/>
          </a:bodyPr>
          <a:lstStyle/>
          <a:p>
            <a:pPr algn="ctr"/>
            <a:r>
              <a:rPr lang="en-US" altLang="zh-CN" sz="1400" i="1" dirty="0"/>
              <a:t>Beijing-2</a:t>
            </a:r>
            <a:endParaRPr lang="en-US" sz="1400" i="1" dirty="0"/>
          </a:p>
        </p:txBody>
      </p:sp>
      <p:pic>
        <p:nvPicPr>
          <p:cNvPr id="76" name="Picture 15">
            <a:extLst>
              <a:ext uri="{FF2B5EF4-FFF2-40B4-BE49-F238E27FC236}">
                <a16:creationId xmlns:a16="http://schemas.microsoft.com/office/drawing/2014/main" id="{05706135-F7B5-E24F-A7B2-71641FB6BFBD}"/>
              </a:ext>
            </a:extLst>
          </p:cNvPr>
          <p:cNvPicPr>
            <a:picLocks noChangeAspect="1"/>
          </p:cNvPicPr>
          <p:nvPr/>
        </p:nvPicPr>
        <p:blipFill>
          <a:blip r:embed="rId3"/>
          <a:stretch>
            <a:fillRect/>
          </a:stretch>
        </p:blipFill>
        <p:spPr>
          <a:xfrm>
            <a:off x="5297603" y="2686379"/>
            <a:ext cx="943387" cy="565225"/>
          </a:xfrm>
          <a:prstGeom prst="rect">
            <a:avLst/>
          </a:prstGeom>
        </p:spPr>
      </p:pic>
      <p:sp>
        <p:nvSpPr>
          <p:cNvPr id="77" name="TextBox 16">
            <a:extLst>
              <a:ext uri="{FF2B5EF4-FFF2-40B4-BE49-F238E27FC236}">
                <a16:creationId xmlns:a16="http://schemas.microsoft.com/office/drawing/2014/main" id="{29B8E759-AEB6-4742-8270-14CFA637A88C}"/>
              </a:ext>
            </a:extLst>
          </p:cNvPr>
          <p:cNvSpPr txBox="1"/>
          <p:nvPr/>
        </p:nvSpPr>
        <p:spPr>
          <a:xfrm>
            <a:off x="5160410" y="2844472"/>
            <a:ext cx="1250026" cy="307777"/>
          </a:xfrm>
          <a:prstGeom prst="rect">
            <a:avLst/>
          </a:prstGeom>
          <a:noFill/>
        </p:spPr>
        <p:txBody>
          <a:bodyPr wrap="square" rtlCol="0">
            <a:spAutoFit/>
          </a:bodyPr>
          <a:lstStyle/>
          <a:p>
            <a:pPr algn="ctr"/>
            <a:r>
              <a:rPr lang="en-US" altLang="zh-CN" sz="1400" i="1" dirty="0"/>
              <a:t>Shenzhen</a:t>
            </a:r>
            <a:endParaRPr lang="en-US" sz="1400" i="1" dirty="0"/>
          </a:p>
        </p:txBody>
      </p:sp>
      <p:pic>
        <p:nvPicPr>
          <p:cNvPr id="78" name="Picture 18">
            <a:extLst>
              <a:ext uri="{FF2B5EF4-FFF2-40B4-BE49-F238E27FC236}">
                <a16:creationId xmlns:a16="http://schemas.microsoft.com/office/drawing/2014/main" id="{47FF112D-D1C4-4540-A023-28C72E502ABD}"/>
              </a:ext>
            </a:extLst>
          </p:cNvPr>
          <p:cNvPicPr>
            <a:picLocks noChangeAspect="1"/>
          </p:cNvPicPr>
          <p:nvPr/>
        </p:nvPicPr>
        <p:blipFill>
          <a:blip r:embed="rId5">
            <a:alphaModFix amt="20000"/>
          </a:blip>
          <a:stretch>
            <a:fillRect/>
          </a:stretch>
        </p:blipFill>
        <p:spPr>
          <a:xfrm>
            <a:off x="6556703" y="1967799"/>
            <a:ext cx="443196" cy="510639"/>
          </a:xfrm>
          <a:prstGeom prst="rect">
            <a:avLst/>
          </a:prstGeom>
        </p:spPr>
      </p:pic>
      <p:sp>
        <p:nvSpPr>
          <p:cNvPr id="79" name="Left Brace 19">
            <a:extLst>
              <a:ext uri="{FF2B5EF4-FFF2-40B4-BE49-F238E27FC236}">
                <a16:creationId xmlns:a16="http://schemas.microsoft.com/office/drawing/2014/main" id="{C21B2B4A-B451-1341-B1CA-1A6B1B7EB965}"/>
              </a:ext>
            </a:extLst>
          </p:cNvPr>
          <p:cNvSpPr/>
          <p:nvPr/>
        </p:nvSpPr>
        <p:spPr>
          <a:xfrm>
            <a:off x="6349828" y="2005039"/>
            <a:ext cx="200457" cy="43616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80" name="Picture 20">
            <a:extLst>
              <a:ext uri="{FF2B5EF4-FFF2-40B4-BE49-F238E27FC236}">
                <a16:creationId xmlns:a16="http://schemas.microsoft.com/office/drawing/2014/main" id="{7B3503E7-9153-2B44-A4C1-5DB8501AF6F8}"/>
              </a:ext>
            </a:extLst>
          </p:cNvPr>
          <p:cNvPicPr>
            <a:picLocks noChangeAspect="1"/>
          </p:cNvPicPr>
          <p:nvPr/>
        </p:nvPicPr>
        <p:blipFill>
          <a:blip r:embed="rId5"/>
          <a:stretch>
            <a:fillRect/>
          </a:stretch>
        </p:blipFill>
        <p:spPr>
          <a:xfrm>
            <a:off x="6999899" y="1967798"/>
            <a:ext cx="443196" cy="510639"/>
          </a:xfrm>
          <a:prstGeom prst="rect">
            <a:avLst/>
          </a:prstGeom>
        </p:spPr>
      </p:pic>
      <p:pic>
        <p:nvPicPr>
          <p:cNvPr id="81" name="Picture 21">
            <a:extLst>
              <a:ext uri="{FF2B5EF4-FFF2-40B4-BE49-F238E27FC236}">
                <a16:creationId xmlns:a16="http://schemas.microsoft.com/office/drawing/2014/main" id="{90956149-FFB9-6940-97FF-9193E318E7B9}"/>
              </a:ext>
            </a:extLst>
          </p:cNvPr>
          <p:cNvPicPr>
            <a:picLocks noChangeAspect="1"/>
          </p:cNvPicPr>
          <p:nvPr/>
        </p:nvPicPr>
        <p:blipFill>
          <a:blip r:embed="rId5">
            <a:alphaModFix amt="20000"/>
          </a:blip>
          <a:stretch>
            <a:fillRect/>
          </a:stretch>
        </p:blipFill>
        <p:spPr>
          <a:xfrm>
            <a:off x="7443095" y="1967798"/>
            <a:ext cx="443196" cy="510639"/>
          </a:xfrm>
          <a:prstGeom prst="rect">
            <a:avLst/>
          </a:prstGeom>
        </p:spPr>
      </p:pic>
      <p:pic>
        <p:nvPicPr>
          <p:cNvPr id="82" name="Picture 28">
            <a:extLst>
              <a:ext uri="{FF2B5EF4-FFF2-40B4-BE49-F238E27FC236}">
                <a16:creationId xmlns:a16="http://schemas.microsoft.com/office/drawing/2014/main" id="{D9753709-9431-E145-85CE-1E8AC0295445}"/>
              </a:ext>
            </a:extLst>
          </p:cNvPr>
          <p:cNvPicPr>
            <a:picLocks noChangeAspect="1"/>
          </p:cNvPicPr>
          <p:nvPr/>
        </p:nvPicPr>
        <p:blipFill>
          <a:blip r:embed="rId5">
            <a:alphaModFix amt="20000"/>
          </a:blip>
          <a:stretch>
            <a:fillRect/>
          </a:stretch>
        </p:blipFill>
        <p:spPr>
          <a:xfrm>
            <a:off x="6556703" y="2725994"/>
            <a:ext cx="443196" cy="510639"/>
          </a:xfrm>
          <a:prstGeom prst="rect">
            <a:avLst/>
          </a:prstGeom>
        </p:spPr>
      </p:pic>
      <p:sp>
        <p:nvSpPr>
          <p:cNvPr id="83" name="Left Brace 29">
            <a:extLst>
              <a:ext uri="{FF2B5EF4-FFF2-40B4-BE49-F238E27FC236}">
                <a16:creationId xmlns:a16="http://schemas.microsoft.com/office/drawing/2014/main" id="{8EFB17B6-D3EE-7940-B0A6-447B883AC0A7}"/>
              </a:ext>
            </a:extLst>
          </p:cNvPr>
          <p:cNvSpPr/>
          <p:nvPr/>
        </p:nvSpPr>
        <p:spPr>
          <a:xfrm>
            <a:off x="6349828" y="2763234"/>
            <a:ext cx="200457" cy="43616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84" name="Picture 30">
            <a:extLst>
              <a:ext uri="{FF2B5EF4-FFF2-40B4-BE49-F238E27FC236}">
                <a16:creationId xmlns:a16="http://schemas.microsoft.com/office/drawing/2014/main" id="{CAB48D11-B4AD-D24D-BC4E-5AD04FAB9A07}"/>
              </a:ext>
            </a:extLst>
          </p:cNvPr>
          <p:cNvPicPr>
            <a:picLocks noChangeAspect="1"/>
          </p:cNvPicPr>
          <p:nvPr/>
        </p:nvPicPr>
        <p:blipFill>
          <a:blip r:embed="rId5"/>
          <a:stretch>
            <a:fillRect/>
          </a:stretch>
        </p:blipFill>
        <p:spPr>
          <a:xfrm>
            <a:off x="6999899" y="2725993"/>
            <a:ext cx="443196" cy="510639"/>
          </a:xfrm>
          <a:prstGeom prst="rect">
            <a:avLst/>
          </a:prstGeom>
        </p:spPr>
      </p:pic>
      <p:pic>
        <p:nvPicPr>
          <p:cNvPr id="85" name="Picture 31">
            <a:extLst>
              <a:ext uri="{FF2B5EF4-FFF2-40B4-BE49-F238E27FC236}">
                <a16:creationId xmlns:a16="http://schemas.microsoft.com/office/drawing/2014/main" id="{244DEDAB-95F9-D345-8FA0-602F49BA2B85}"/>
              </a:ext>
            </a:extLst>
          </p:cNvPr>
          <p:cNvPicPr>
            <a:picLocks noChangeAspect="1"/>
          </p:cNvPicPr>
          <p:nvPr/>
        </p:nvPicPr>
        <p:blipFill>
          <a:blip r:embed="rId5">
            <a:alphaModFix amt="20000"/>
          </a:blip>
          <a:stretch>
            <a:fillRect/>
          </a:stretch>
        </p:blipFill>
        <p:spPr>
          <a:xfrm>
            <a:off x="7443095" y="2725993"/>
            <a:ext cx="443196" cy="510639"/>
          </a:xfrm>
          <a:prstGeom prst="rect">
            <a:avLst/>
          </a:prstGeom>
        </p:spPr>
      </p:pic>
      <p:sp>
        <p:nvSpPr>
          <p:cNvPr id="86" name="TextBox 32">
            <a:extLst>
              <a:ext uri="{FF2B5EF4-FFF2-40B4-BE49-F238E27FC236}">
                <a16:creationId xmlns:a16="http://schemas.microsoft.com/office/drawing/2014/main" id="{9E89B982-214B-C747-8A19-E105500A9388}"/>
              </a:ext>
            </a:extLst>
          </p:cNvPr>
          <p:cNvSpPr txBox="1"/>
          <p:nvPr/>
        </p:nvSpPr>
        <p:spPr>
          <a:xfrm>
            <a:off x="6591851" y="1522365"/>
            <a:ext cx="1250026" cy="369332"/>
          </a:xfrm>
          <a:prstGeom prst="rect">
            <a:avLst/>
          </a:prstGeom>
          <a:noFill/>
        </p:spPr>
        <p:txBody>
          <a:bodyPr wrap="square" rtlCol="0">
            <a:spAutoFit/>
          </a:bodyPr>
          <a:lstStyle/>
          <a:p>
            <a:pPr algn="ctr"/>
            <a:r>
              <a:rPr lang="en-US" altLang="zh-CN" b="1" dirty="0"/>
              <a:t>IaaS</a:t>
            </a:r>
            <a:r>
              <a:rPr lang="zh-CN" altLang="en-US" b="1" dirty="0"/>
              <a:t> </a:t>
            </a:r>
            <a:r>
              <a:rPr lang="en-US" altLang="zh-CN" b="1" dirty="0"/>
              <a:t>VMs</a:t>
            </a:r>
            <a:endParaRPr lang="en-US" b="1" dirty="0"/>
          </a:p>
        </p:txBody>
      </p:sp>
      <p:pic>
        <p:nvPicPr>
          <p:cNvPr id="87" name="Picture 33">
            <a:extLst>
              <a:ext uri="{FF2B5EF4-FFF2-40B4-BE49-F238E27FC236}">
                <a16:creationId xmlns:a16="http://schemas.microsoft.com/office/drawing/2014/main" id="{520D61FD-9BBE-7A4E-91A8-455D97215BB3}"/>
              </a:ext>
            </a:extLst>
          </p:cNvPr>
          <p:cNvPicPr>
            <a:picLocks noChangeAspect="1"/>
          </p:cNvPicPr>
          <p:nvPr/>
        </p:nvPicPr>
        <p:blipFill>
          <a:blip r:embed="rId6"/>
          <a:stretch>
            <a:fillRect/>
          </a:stretch>
        </p:blipFill>
        <p:spPr>
          <a:xfrm>
            <a:off x="8562890" y="1980902"/>
            <a:ext cx="613935" cy="613935"/>
          </a:xfrm>
          <a:prstGeom prst="rect">
            <a:avLst/>
          </a:prstGeom>
        </p:spPr>
      </p:pic>
      <p:sp>
        <p:nvSpPr>
          <p:cNvPr id="88" name="Notched Right Arrow 34">
            <a:extLst>
              <a:ext uri="{FF2B5EF4-FFF2-40B4-BE49-F238E27FC236}">
                <a16:creationId xmlns:a16="http://schemas.microsoft.com/office/drawing/2014/main" id="{85F99ABA-4686-B04E-832D-A5C3231CCE1E}"/>
              </a:ext>
            </a:extLst>
          </p:cNvPr>
          <p:cNvSpPr/>
          <p:nvPr/>
        </p:nvSpPr>
        <p:spPr>
          <a:xfrm>
            <a:off x="7922145" y="2341657"/>
            <a:ext cx="554591" cy="473882"/>
          </a:xfrm>
          <a:prstGeom prst="notched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37">
            <a:extLst>
              <a:ext uri="{FF2B5EF4-FFF2-40B4-BE49-F238E27FC236}">
                <a16:creationId xmlns:a16="http://schemas.microsoft.com/office/drawing/2014/main" id="{57B2D99A-D865-C849-A705-92DE57E23B8D}"/>
              </a:ext>
            </a:extLst>
          </p:cNvPr>
          <p:cNvPicPr>
            <a:picLocks noChangeAspect="1"/>
          </p:cNvPicPr>
          <p:nvPr/>
        </p:nvPicPr>
        <p:blipFill>
          <a:blip r:embed="rId7"/>
          <a:stretch>
            <a:fillRect/>
          </a:stretch>
        </p:blipFill>
        <p:spPr>
          <a:xfrm>
            <a:off x="8430660" y="2493563"/>
            <a:ext cx="832318" cy="832318"/>
          </a:xfrm>
          <a:prstGeom prst="rect">
            <a:avLst/>
          </a:prstGeom>
        </p:spPr>
      </p:pic>
      <p:sp>
        <p:nvSpPr>
          <p:cNvPr id="90" name="TextBox 38">
            <a:extLst>
              <a:ext uri="{FF2B5EF4-FFF2-40B4-BE49-F238E27FC236}">
                <a16:creationId xmlns:a16="http://schemas.microsoft.com/office/drawing/2014/main" id="{9BCD6B80-56CD-B444-8635-9C7F69656707}"/>
              </a:ext>
            </a:extLst>
          </p:cNvPr>
          <p:cNvSpPr txBox="1"/>
          <p:nvPr/>
        </p:nvSpPr>
        <p:spPr>
          <a:xfrm>
            <a:off x="8122878" y="1522231"/>
            <a:ext cx="1462306" cy="369332"/>
          </a:xfrm>
          <a:prstGeom prst="rect">
            <a:avLst/>
          </a:prstGeom>
          <a:noFill/>
        </p:spPr>
        <p:txBody>
          <a:bodyPr wrap="square" rtlCol="0">
            <a:spAutoFit/>
          </a:bodyPr>
          <a:lstStyle/>
          <a:p>
            <a:pPr algn="ctr"/>
            <a:r>
              <a:rPr lang="en-US" altLang="zh-CN" b="1" dirty="0"/>
              <a:t>Edge</a:t>
            </a:r>
            <a:r>
              <a:rPr lang="zh-CN" altLang="en-US" b="1" dirty="0"/>
              <a:t> </a:t>
            </a:r>
            <a:r>
              <a:rPr lang="en-US" altLang="zh-CN" b="1" dirty="0"/>
              <a:t>Apps</a:t>
            </a:r>
            <a:endParaRPr lang="en-US" b="1" dirty="0"/>
          </a:p>
        </p:txBody>
      </p:sp>
      <p:pic>
        <p:nvPicPr>
          <p:cNvPr id="91" name="Picture 40">
            <a:extLst>
              <a:ext uri="{FF2B5EF4-FFF2-40B4-BE49-F238E27FC236}">
                <a16:creationId xmlns:a16="http://schemas.microsoft.com/office/drawing/2014/main" id="{450B5C49-9E34-114E-98D5-FC6B6E4C1B18}"/>
              </a:ext>
            </a:extLst>
          </p:cNvPr>
          <p:cNvPicPr>
            <a:picLocks noChangeAspect="1"/>
          </p:cNvPicPr>
          <p:nvPr/>
        </p:nvPicPr>
        <p:blipFill>
          <a:blip r:embed="rId8"/>
          <a:stretch>
            <a:fillRect/>
          </a:stretch>
        </p:blipFill>
        <p:spPr>
          <a:xfrm>
            <a:off x="2500529" y="4711869"/>
            <a:ext cx="1166772" cy="1166772"/>
          </a:xfrm>
          <a:prstGeom prst="rect">
            <a:avLst/>
          </a:prstGeom>
        </p:spPr>
      </p:pic>
      <p:cxnSp>
        <p:nvCxnSpPr>
          <p:cNvPr id="92" name="Straight Arrow Connector 43">
            <a:extLst>
              <a:ext uri="{FF2B5EF4-FFF2-40B4-BE49-F238E27FC236}">
                <a16:creationId xmlns:a16="http://schemas.microsoft.com/office/drawing/2014/main" id="{29D8D19E-C1E1-E848-BCBB-542FC4E774E1}"/>
              </a:ext>
            </a:extLst>
          </p:cNvPr>
          <p:cNvCxnSpPr>
            <a:cxnSpLocks/>
          </p:cNvCxnSpPr>
          <p:nvPr/>
        </p:nvCxnSpPr>
        <p:spPr>
          <a:xfrm flipH="1" flipV="1">
            <a:off x="4581990" y="3307332"/>
            <a:ext cx="73705" cy="4620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46">
            <a:extLst>
              <a:ext uri="{FF2B5EF4-FFF2-40B4-BE49-F238E27FC236}">
                <a16:creationId xmlns:a16="http://schemas.microsoft.com/office/drawing/2014/main" id="{1A0F134C-7A1D-0E41-AEB8-E03BDB496648}"/>
              </a:ext>
            </a:extLst>
          </p:cNvPr>
          <p:cNvCxnSpPr>
            <a:cxnSpLocks/>
          </p:cNvCxnSpPr>
          <p:nvPr/>
        </p:nvCxnSpPr>
        <p:spPr>
          <a:xfrm flipV="1">
            <a:off x="4655695" y="3332842"/>
            <a:ext cx="1173204" cy="43658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2">
            <a:extLst>
              <a:ext uri="{FF2B5EF4-FFF2-40B4-BE49-F238E27FC236}">
                <a16:creationId xmlns:a16="http://schemas.microsoft.com/office/drawing/2014/main" id="{72C13673-484A-ED45-9B07-521EAB54F481}"/>
              </a:ext>
            </a:extLst>
          </p:cNvPr>
          <p:cNvSpPr/>
          <p:nvPr/>
        </p:nvSpPr>
        <p:spPr>
          <a:xfrm>
            <a:off x="6999899" y="1928338"/>
            <a:ext cx="443196" cy="1308294"/>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22">
            <a:extLst>
              <a:ext uri="{FF2B5EF4-FFF2-40B4-BE49-F238E27FC236}">
                <a16:creationId xmlns:a16="http://schemas.microsoft.com/office/drawing/2014/main" id="{202394B8-411B-284B-AE7C-719237E3A0B1}"/>
              </a:ext>
            </a:extLst>
          </p:cNvPr>
          <p:cNvCxnSpPr/>
          <p:nvPr/>
        </p:nvCxnSpPr>
        <p:spPr>
          <a:xfrm>
            <a:off x="2543213" y="3781110"/>
            <a:ext cx="572012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0" name="TextBox 56">
            <a:extLst>
              <a:ext uri="{FF2B5EF4-FFF2-40B4-BE49-F238E27FC236}">
                <a16:creationId xmlns:a16="http://schemas.microsoft.com/office/drawing/2014/main" id="{62782AE4-5508-9046-BBFF-581F1857E3F6}"/>
              </a:ext>
            </a:extLst>
          </p:cNvPr>
          <p:cNvSpPr txBox="1"/>
          <p:nvPr/>
        </p:nvSpPr>
        <p:spPr>
          <a:xfrm>
            <a:off x="1960791" y="3596796"/>
            <a:ext cx="2416091" cy="338554"/>
          </a:xfrm>
          <a:prstGeom prst="rect">
            <a:avLst/>
          </a:prstGeom>
          <a:solidFill>
            <a:schemeClr val="bg1"/>
          </a:solidFill>
        </p:spPr>
        <p:txBody>
          <a:bodyPr wrap="square" rtlCol="0">
            <a:spAutoFit/>
          </a:bodyPr>
          <a:lstStyle/>
          <a:p>
            <a:r>
              <a:rPr lang="en-US" altLang="zh-CN" sz="1600" b="1" dirty="0">
                <a:solidFill>
                  <a:schemeClr val="accent1"/>
                </a:solidFill>
              </a:rPr>
              <a:t>Wi-Fi</a:t>
            </a:r>
            <a:r>
              <a:rPr lang="zh-CN" altLang="en-US" sz="1600" b="1" dirty="0">
                <a:solidFill>
                  <a:schemeClr val="accent1"/>
                </a:solidFill>
              </a:rPr>
              <a:t> </a:t>
            </a:r>
            <a:r>
              <a:rPr lang="en-US" altLang="zh-CN" sz="1600" b="1" dirty="0">
                <a:solidFill>
                  <a:schemeClr val="accent1"/>
                </a:solidFill>
              </a:rPr>
              <a:t>/</a:t>
            </a:r>
            <a:r>
              <a:rPr lang="zh-CN" altLang="en-US" sz="1600" b="1" dirty="0">
                <a:solidFill>
                  <a:schemeClr val="accent1"/>
                </a:solidFill>
              </a:rPr>
              <a:t> </a:t>
            </a:r>
            <a:r>
              <a:rPr lang="en-US" altLang="zh-CN" sz="1600" b="1" dirty="0">
                <a:solidFill>
                  <a:schemeClr val="accent1"/>
                </a:solidFill>
              </a:rPr>
              <a:t>LTE</a:t>
            </a:r>
            <a:r>
              <a:rPr lang="zh-CN" altLang="en-US" sz="1600" b="1" dirty="0">
                <a:solidFill>
                  <a:schemeClr val="accent1"/>
                </a:solidFill>
              </a:rPr>
              <a:t> </a:t>
            </a:r>
            <a:r>
              <a:rPr lang="en-US" altLang="zh-CN" sz="1600" b="1" dirty="0">
                <a:solidFill>
                  <a:schemeClr val="accent1"/>
                </a:solidFill>
              </a:rPr>
              <a:t>/</a:t>
            </a:r>
            <a:r>
              <a:rPr lang="zh-CN" altLang="en-US" sz="1600" b="1" dirty="0">
                <a:solidFill>
                  <a:schemeClr val="accent1"/>
                </a:solidFill>
              </a:rPr>
              <a:t> </a:t>
            </a:r>
            <a:r>
              <a:rPr lang="en-US" altLang="zh-CN" sz="1600" b="1" dirty="0">
                <a:solidFill>
                  <a:schemeClr val="accent1"/>
                </a:solidFill>
              </a:rPr>
              <a:t>5G</a:t>
            </a:r>
            <a:r>
              <a:rPr lang="zh-CN" altLang="en-US" sz="1600" b="1" dirty="0">
                <a:solidFill>
                  <a:schemeClr val="accent1"/>
                </a:solidFill>
              </a:rPr>
              <a:t> </a:t>
            </a:r>
            <a:r>
              <a:rPr lang="en-US" altLang="zh-CN" sz="1600" b="1" dirty="0">
                <a:solidFill>
                  <a:schemeClr val="accent1"/>
                </a:solidFill>
              </a:rPr>
              <a:t>/</a:t>
            </a:r>
            <a:r>
              <a:rPr lang="zh-CN" altLang="en-US" sz="1600" b="1" dirty="0">
                <a:solidFill>
                  <a:schemeClr val="accent1"/>
                </a:solidFill>
              </a:rPr>
              <a:t> </a:t>
            </a:r>
            <a:r>
              <a:rPr lang="en-US" altLang="zh-CN" sz="1600" b="1" dirty="0">
                <a:solidFill>
                  <a:schemeClr val="accent1"/>
                </a:solidFill>
              </a:rPr>
              <a:t>Wired</a:t>
            </a:r>
            <a:endParaRPr lang="en-US" sz="1600" b="1" dirty="0">
              <a:solidFill>
                <a:schemeClr val="accent1"/>
              </a:solidFill>
            </a:endParaRPr>
          </a:p>
        </p:txBody>
      </p:sp>
      <p:sp>
        <p:nvSpPr>
          <p:cNvPr id="101" name="TextBox 23">
            <a:extLst>
              <a:ext uri="{FF2B5EF4-FFF2-40B4-BE49-F238E27FC236}">
                <a16:creationId xmlns:a16="http://schemas.microsoft.com/office/drawing/2014/main" id="{26CBE854-4B79-7C40-95C9-55BED88CF174}"/>
              </a:ext>
            </a:extLst>
          </p:cNvPr>
          <p:cNvSpPr txBox="1"/>
          <p:nvPr/>
        </p:nvSpPr>
        <p:spPr>
          <a:xfrm>
            <a:off x="2066151" y="4040364"/>
            <a:ext cx="1350324" cy="646331"/>
          </a:xfrm>
          <a:prstGeom prst="rect">
            <a:avLst/>
          </a:prstGeom>
          <a:noFill/>
        </p:spPr>
        <p:txBody>
          <a:bodyPr wrap="square" rtlCol="0">
            <a:spAutoFit/>
          </a:bodyPr>
          <a:lstStyle/>
          <a:p>
            <a:pPr algn="ctr"/>
            <a:r>
              <a:rPr lang="en-US" altLang="zh-CN" i="1" dirty="0">
                <a:solidFill>
                  <a:schemeClr val="tx1">
                    <a:lumMod val="50000"/>
                    <a:lumOff val="50000"/>
                  </a:schemeClr>
                </a:solidFill>
              </a:rPr>
              <a:t>traceroute</a:t>
            </a:r>
          </a:p>
          <a:p>
            <a:pPr algn="ctr"/>
            <a:r>
              <a:rPr lang="en-US" altLang="zh-CN" i="1" dirty="0">
                <a:solidFill>
                  <a:schemeClr val="tx1">
                    <a:lumMod val="50000"/>
                    <a:lumOff val="50000"/>
                  </a:schemeClr>
                </a:solidFill>
              </a:rPr>
              <a:t>iPerf3</a:t>
            </a:r>
            <a:endParaRPr lang="en-CN" i="1" dirty="0">
              <a:solidFill>
                <a:schemeClr val="tx1">
                  <a:lumMod val="50000"/>
                  <a:lumOff val="50000"/>
                </a:schemeClr>
              </a:solidFill>
            </a:endParaRPr>
          </a:p>
        </p:txBody>
      </p:sp>
      <p:pic>
        <p:nvPicPr>
          <p:cNvPr id="102" name="Picture 24">
            <a:extLst>
              <a:ext uri="{FF2B5EF4-FFF2-40B4-BE49-F238E27FC236}">
                <a16:creationId xmlns:a16="http://schemas.microsoft.com/office/drawing/2014/main" id="{6C31003E-3965-F14A-A923-5DE5BB5C6FB9}"/>
              </a:ext>
            </a:extLst>
          </p:cNvPr>
          <p:cNvPicPr>
            <a:picLocks noChangeAspect="1"/>
          </p:cNvPicPr>
          <p:nvPr/>
        </p:nvPicPr>
        <p:blipFill>
          <a:blip r:embed="rId9">
            <a:alphaModFix/>
          </a:blip>
          <a:stretch>
            <a:fillRect/>
          </a:stretch>
        </p:blipFill>
        <p:spPr>
          <a:xfrm rot="5400000">
            <a:off x="6358079" y="4314872"/>
            <a:ext cx="2116837" cy="1253918"/>
          </a:xfrm>
          <a:prstGeom prst="rect">
            <a:avLst/>
          </a:prstGeom>
          <a:ln>
            <a:noFill/>
          </a:ln>
          <a:effectLst>
            <a:outerShdw blurRad="50800" dist="50800" dir="5400000" sx="1000" sy="1000" algn="ctr" rotWithShape="0">
              <a:srgbClr val="000000"/>
            </a:outerShdw>
          </a:effectLst>
        </p:spPr>
      </p:pic>
      <p:sp>
        <p:nvSpPr>
          <p:cNvPr id="103" name="TextBox 26">
            <a:extLst>
              <a:ext uri="{FF2B5EF4-FFF2-40B4-BE49-F238E27FC236}">
                <a16:creationId xmlns:a16="http://schemas.microsoft.com/office/drawing/2014/main" id="{02CE24D3-CD1B-3F48-91F8-A4830B21DF80}"/>
              </a:ext>
            </a:extLst>
          </p:cNvPr>
          <p:cNvSpPr txBox="1"/>
          <p:nvPr/>
        </p:nvSpPr>
        <p:spPr>
          <a:xfrm>
            <a:off x="7295178" y="4958549"/>
            <a:ext cx="684264" cy="369332"/>
          </a:xfrm>
          <a:prstGeom prst="rect">
            <a:avLst/>
          </a:prstGeom>
          <a:noFill/>
          <a:effectLst>
            <a:outerShdw blurRad="50800" dist="50800" dir="5400000" sx="1000" sy="1000" algn="ctr" rotWithShape="0">
              <a:srgbClr val="000000"/>
            </a:outerShdw>
          </a:effectLst>
        </p:spPr>
        <p:txBody>
          <a:bodyPr wrap="square" rtlCol="0">
            <a:spAutoFit/>
          </a:bodyPr>
          <a:lstStyle/>
          <a:p>
            <a:pPr algn="ctr"/>
            <a:r>
              <a:rPr lang="en-US" altLang="zh-CN" b="1" dirty="0">
                <a:solidFill>
                  <a:schemeClr val="bg1"/>
                </a:solidFill>
              </a:rPr>
              <a:t>UEs</a:t>
            </a:r>
            <a:endParaRPr lang="en-CN" b="1" dirty="0">
              <a:solidFill>
                <a:schemeClr val="bg1"/>
              </a:solidFill>
            </a:endParaRPr>
          </a:p>
        </p:txBody>
      </p:sp>
      <p:pic>
        <p:nvPicPr>
          <p:cNvPr id="104" name="Picture 6" descr="Mobile logo clipart 1 » Clipart Station">
            <a:extLst>
              <a:ext uri="{FF2B5EF4-FFF2-40B4-BE49-F238E27FC236}">
                <a16:creationId xmlns:a16="http://schemas.microsoft.com/office/drawing/2014/main" id="{CFA127D8-EA3D-1241-AFD9-38B2127A4813}"/>
              </a:ext>
            </a:extLst>
          </p:cNvPr>
          <p:cNvPicPr>
            <a:picLocks noChangeAspect="1" noChangeArrowheads="1"/>
          </p:cNvPicPr>
          <p:nvPr/>
        </p:nvPicPr>
        <p:blipFill rotWithShape="1">
          <a:blip r:embed="rId10">
            <a:alphaModFix/>
            <a:extLst>
              <a:ext uri="{28A0092B-C50C-407E-A947-70E740481C1C}">
                <a14:useLocalDpi xmlns:a14="http://schemas.microsoft.com/office/drawing/2010/main" val="0"/>
              </a:ext>
            </a:extLst>
          </a:blip>
          <a:srcRect l="14904" r="15218"/>
          <a:stretch/>
        </p:blipFill>
        <p:spPr bwMode="auto">
          <a:xfrm rot="16200000">
            <a:off x="5644881" y="5162460"/>
            <a:ext cx="551026" cy="788553"/>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105" name="Picture 10" descr="Laptop Logo (Graphic) by meisuseno · Creative Fabrica">
            <a:extLst>
              <a:ext uri="{FF2B5EF4-FFF2-40B4-BE49-F238E27FC236}">
                <a16:creationId xmlns:a16="http://schemas.microsoft.com/office/drawing/2014/main" id="{07DFA64C-F9D7-6A48-A57A-F9B1856F1A1F}"/>
              </a:ext>
            </a:extLst>
          </p:cNvPr>
          <p:cNvPicPr>
            <a:picLocks noChangeAspect="1" noChangeArrowheads="1"/>
          </p:cNvPicPr>
          <p:nvPr/>
        </p:nvPicPr>
        <p:blipFill rotWithShape="1">
          <a:blip r:embed="rId11">
            <a:alphaModFix/>
            <a:extLst>
              <a:ext uri="{28A0092B-C50C-407E-A947-70E740481C1C}">
                <a14:useLocalDpi xmlns:a14="http://schemas.microsoft.com/office/drawing/2010/main" val="0"/>
              </a:ext>
            </a:extLst>
          </a:blip>
          <a:srcRect l="22497" t="25271" r="20476" b="22880"/>
          <a:stretch/>
        </p:blipFill>
        <p:spPr bwMode="auto">
          <a:xfrm>
            <a:off x="5914456" y="4211844"/>
            <a:ext cx="869279" cy="608213"/>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06" name="TextBox 44">
            <a:extLst>
              <a:ext uri="{FF2B5EF4-FFF2-40B4-BE49-F238E27FC236}">
                <a16:creationId xmlns:a16="http://schemas.microsoft.com/office/drawing/2014/main" id="{90C5F840-DA3F-1446-828F-00D1B294CDE3}"/>
              </a:ext>
            </a:extLst>
          </p:cNvPr>
          <p:cNvSpPr txBox="1"/>
          <p:nvPr/>
        </p:nvSpPr>
        <p:spPr>
          <a:xfrm>
            <a:off x="5063219" y="5768017"/>
            <a:ext cx="1692100" cy="369332"/>
          </a:xfrm>
          <a:prstGeom prst="rect">
            <a:avLst/>
          </a:prstGeom>
          <a:noFill/>
          <a:effectLst>
            <a:outerShdw blurRad="50800" dist="50800" dir="5400000" sx="1000" sy="1000" algn="ctr" rotWithShape="0">
              <a:srgbClr val="000000"/>
            </a:outerShdw>
          </a:effectLst>
        </p:spPr>
        <p:txBody>
          <a:bodyPr wrap="square" rtlCol="0">
            <a:spAutoFit/>
          </a:bodyPr>
          <a:lstStyle/>
          <a:p>
            <a:pPr algn="ctr"/>
            <a:r>
              <a:rPr lang="en-US" altLang="zh-CN" dirty="0"/>
              <a:t>Cloud</a:t>
            </a:r>
            <a:r>
              <a:rPr lang="zh-CN" altLang="en-US" dirty="0"/>
              <a:t> </a:t>
            </a:r>
            <a:r>
              <a:rPr lang="en-US" altLang="zh-CN" dirty="0"/>
              <a:t>Gaming</a:t>
            </a:r>
            <a:endParaRPr lang="en-CN" dirty="0"/>
          </a:p>
        </p:txBody>
      </p:sp>
      <p:sp>
        <p:nvSpPr>
          <p:cNvPr id="107" name="TextBox 52">
            <a:extLst>
              <a:ext uri="{FF2B5EF4-FFF2-40B4-BE49-F238E27FC236}">
                <a16:creationId xmlns:a16="http://schemas.microsoft.com/office/drawing/2014/main" id="{FC673C08-FC08-1A40-98BC-9FE61022B7D8}"/>
              </a:ext>
            </a:extLst>
          </p:cNvPr>
          <p:cNvSpPr txBox="1"/>
          <p:nvPr/>
        </p:nvSpPr>
        <p:spPr>
          <a:xfrm>
            <a:off x="5023836" y="4750704"/>
            <a:ext cx="1819555" cy="369332"/>
          </a:xfrm>
          <a:prstGeom prst="rect">
            <a:avLst/>
          </a:prstGeom>
          <a:noFill/>
          <a:effectLst>
            <a:outerShdw blurRad="50800" dist="50800" dir="5400000" sx="1000" sy="1000" algn="ctr" rotWithShape="0">
              <a:srgbClr val="000000"/>
            </a:outerShdw>
          </a:effectLst>
        </p:spPr>
        <p:txBody>
          <a:bodyPr wrap="square" rtlCol="0">
            <a:spAutoFit/>
          </a:bodyPr>
          <a:lstStyle/>
          <a:p>
            <a:pPr algn="ctr"/>
            <a:r>
              <a:rPr lang="en-US" altLang="zh-CN" dirty="0"/>
              <a:t>Live</a:t>
            </a:r>
            <a:r>
              <a:rPr lang="zh-CN" altLang="en-US" dirty="0"/>
              <a:t> </a:t>
            </a:r>
            <a:r>
              <a:rPr lang="en-US" altLang="zh-CN" dirty="0"/>
              <a:t>Streaming</a:t>
            </a:r>
            <a:endParaRPr lang="en-CN" dirty="0"/>
          </a:p>
        </p:txBody>
      </p:sp>
      <p:pic>
        <p:nvPicPr>
          <p:cNvPr id="108" name="Picture 6" descr="Mobile logo clipart 1 » Clipart Station">
            <a:extLst>
              <a:ext uri="{FF2B5EF4-FFF2-40B4-BE49-F238E27FC236}">
                <a16:creationId xmlns:a16="http://schemas.microsoft.com/office/drawing/2014/main" id="{C9288FFD-4A01-CD4C-97F8-83DD5AECFAE6}"/>
              </a:ext>
            </a:extLst>
          </p:cNvPr>
          <p:cNvPicPr>
            <a:picLocks noChangeAspect="1" noChangeArrowheads="1"/>
          </p:cNvPicPr>
          <p:nvPr/>
        </p:nvPicPr>
        <p:blipFill rotWithShape="1">
          <a:blip r:embed="rId10">
            <a:alphaModFix/>
            <a:extLst>
              <a:ext uri="{28A0092B-C50C-407E-A947-70E740481C1C}">
                <a14:useLocalDpi xmlns:a14="http://schemas.microsoft.com/office/drawing/2010/main" val="0"/>
              </a:ext>
            </a:extLst>
          </a:blip>
          <a:srcRect l="14904" r="15218"/>
          <a:stretch/>
        </p:blipFill>
        <p:spPr bwMode="auto">
          <a:xfrm>
            <a:off x="5200624" y="4204748"/>
            <a:ext cx="402526" cy="576040"/>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09" name="Up Arrow 45">
            <a:extLst>
              <a:ext uri="{FF2B5EF4-FFF2-40B4-BE49-F238E27FC236}">
                <a16:creationId xmlns:a16="http://schemas.microsoft.com/office/drawing/2014/main" id="{8E3C51D7-5766-D140-86EB-461F12A496BA}"/>
              </a:ext>
            </a:extLst>
          </p:cNvPr>
          <p:cNvSpPr/>
          <p:nvPr/>
        </p:nvSpPr>
        <p:spPr>
          <a:xfrm>
            <a:off x="5326058" y="3842395"/>
            <a:ext cx="151658" cy="326683"/>
          </a:xfrm>
          <a:prstGeom prst="upArrow">
            <a:avLst/>
          </a:prstGeom>
          <a:solidFill>
            <a:schemeClr val="bg1"/>
          </a:solidFill>
          <a:ln>
            <a:solidFill>
              <a:schemeClr val="tx1"/>
            </a:solid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0" name="Up Arrow 57">
            <a:extLst>
              <a:ext uri="{FF2B5EF4-FFF2-40B4-BE49-F238E27FC236}">
                <a16:creationId xmlns:a16="http://schemas.microsoft.com/office/drawing/2014/main" id="{A8AEC18B-1F88-9D41-A1AC-23B0F9E4F52A}"/>
              </a:ext>
            </a:extLst>
          </p:cNvPr>
          <p:cNvSpPr/>
          <p:nvPr/>
        </p:nvSpPr>
        <p:spPr>
          <a:xfrm rot="10800000">
            <a:off x="6271916" y="3844255"/>
            <a:ext cx="151658" cy="326683"/>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1" name="Up Arrow 60">
            <a:extLst>
              <a:ext uri="{FF2B5EF4-FFF2-40B4-BE49-F238E27FC236}">
                <a16:creationId xmlns:a16="http://schemas.microsoft.com/office/drawing/2014/main" id="{6FE25CD5-68D5-3C45-B846-DED3215BB6AA}"/>
              </a:ext>
            </a:extLst>
          </p:cNvPr>
          <p:cNvSpPr/>
          <p:nvPr/>
        </p:nvSpPr>
        <p:spPr>
          <a:xfrm rot="5400000">
            <a:off x="5099531" y="5227651"/>
            <a:ext cx="151658" cy="664092"/>
          </a:xfrm>
          <a:prstGeom prst="upArrow">
            <a:avLst/>
          </a:prstGeom>
          <a:solidFill>
            <a:schemeClr val="bg1"/>
          </a:solidFill>
          <a:ln>
            <a:solidFill>
              <a:schemeClr val="tx1"/>
            </a:solid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2" name="Up Arrow 59">
            <a:extLst>
              <a:ext uri="{FF2B5EF4-FFF2-40B4-BE49-F238E27FC236}">
                <a16:creationId xmlns:a16="http://schemas.microsoft.com/office/drawing/2014/main" id="{1AC94AEA-2A57-E74B-B916-AB280B83869A}"/>
              </a:ext>
            </a:extLst>
          </p:cNvPr>
          <p:cNvSpPr/>
          <p:nvPr/>
        </p:nvSpPr>
        <p:spPr>
          <a:xfrm>
            <a:off x="4808896" y="3808563"/>
            <a:ext cx="151658" cy="1786167"/>
          </a:xfrm>
          <a:prstGeom prst="upArrow">
            <a:avLst/>
          </a:prstGeom>
          <a:solidFill>
            <a:schemeClr val="bg1"/>
          </a:solidFill>
          <a:ln>
            <a:solidFill>
              <a:schemeClr val="tx1"/>
            </a:solid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3" name="TextBox 61">
            <a:extLst>
              <a:ext uri="{FF2B5EF4-FFF2-40B4-BE49-F238E27FC236}">
                <a16:creationId xmlns:a16="http://schemas.microsoft.com/office/drawing/2014/main" id="{C126D272-767C-324E-8047-3EC0EFD06091}"/>
              </a:ext>
            </a:extLst>
          </p:cNvPr>
          <p:cNvSpPr txBox="1"/>
          <p:nvPr/>
        </p:nvSpPr>
        <p:spPr>
          <a:xfrm rot="16200000">
            <a:off x="3615321" y="4481573"/>
            <a:ext cx="1819556" cy="584775"/>
          </a:xfrm>
          <a:prstGeom prst="rect">
            <a:avLst/>
          </a:prstGeom>
          <a:solidFill>
            <a:schemeClr val="bg1"/>
          </a:solidFill>
          <a:effectLst>
            <a:outerShdw blurRad="50800" dist="50800" dir="5400000" sx="1000" sy="1000" algn="ctr" rotWithShape="0">
              <a:srgbClr val="000000"/>
            </a:outerShdw>
          </a:effectLst>
        </p:spPr>
        <p:txBody>
          <a:bodyPr wrap="square" rtlCol="0">
            <a:spAutoFit/>
          </a:bodyPr>
          <a:lstStyle/>
          <a:p>
            <a:pPr algn="ctr"/>
            <a:r>
              <a:rPr lang="en-US" altLang="zh-CN" sz="1600" i="1" dirty="0">
                <a:solidFill>
                  <a:schemeClr val="tx1">
                    <a:lumMod val="50000"/>
                    <a:lumOff val="50000"/>
                  </a:schemeClr>
                </a:solidFill>
              </a:rPr>
              <a:t>Player</a:t>
            </a:r>
            <a:r>
              <a:rPr lang="zh-CN" altLang="en-US" sz="1600" i="1" dirty="0">
                <a:solidFill>
                  <a:schemeClr val="tx1">
                    <a:lumMod val="50000"/>
                    <a:lumOff val="50000"/>
                  </a:schemeClr>
                </a:solidFill>
              </a:rPr>
              <a:t> </a:t>
            </a:r>
            <a:r>
              <a:rPr lang="en-US" altLang="zh-CN" sz="1600" i="1" dirty="0">
                <a:solidFill>
                  <a:schemeClr val="tx1">
                    <a:lumMod val="50000"/>
                    <a:lumOff val="50000"/>
                  </a:schemeClr>
                </a:solidFill>
              </a:rPr>
              <a:t>actions</a:t>
            </a:r>
          </a:p>
          <a:p>
            <a:pPr algn="ctr"/>
            <a:r>
              <a:rPr lang="en-US" altLang="zh-CN" sz="1600" i="1" dirty="0">
                <a:solidFill>
                  <a:schemeClr val="tx1">
                    <a:lumMod val="50000"/>
                    <a:lumOff val="50000"/>
                  </a:schemeClr>
                </a:solidFill>
              </a:rPr>
              <a:t>&amp;</a:t>
            </a:r>
            <a:r>
              <a:rPr lang="zh-CN" altLang="en-US" sz="1600" i="1" dirty="0">
                <a:solidFill>
                  <a:schemeClr val="tx1">
                    <a:lumMod val="50000"/>
                    <a:lumOff val="50000"/>
                  </a:schemeClr>
                </a:solidFill>
              </a:rPr>
              <a:t> </a:t>
            </a:r>
            <a:r>
              <a:rPr lang="en-US" altLang="zh-CN" sz="1600" i="1" dirty="0">
                <a:solidFill>
                  <a:schemeClr val="tx1">
                    <a:lumMod val="50000"/>
                    <a:lumOff val="50000"/>
                  </a:schemeClr>
                </a:solidFill>
              </a:rPr>
              <a:t>Game</a:t>
            </a:r>
            <a:r>
              <a:rPr lang="zh-CN" altLang="en-US" sz="1600" i="1" dirty="0">
                <a:solidFill>
                  <a:schemeClr val="tx1">
                    <a:lumMod val="50000"/>
                    <a:lumOff val="50000"/>
                  </a:schemeClr>
                </a:solidFill>
              </a:rPr>
              <a:t> </a:t>
            </a:r>
            <a:r>
              <a:rPr lang="en-US" altLang="zh-CN" sz="1600" i="1" dirty="0">
                <a:solidFill>
                  <a:schemeClr val="tx1">
                    <a:lumMod val="50000"/>
                    <a:lumOff val="50000"/>
                  </a:schemeClr>
                </a:solidFill>
              </a:rPr>
              <a:t>display</a:t>
            </a:r>
            <a:endParaRPr lang="en-CN" sz="1600" i="1" dirty="0">
              <a:solidFill>
                <a:schemeClr val="tx1">
                  <a:lumMod val="50000"/>
                  <a:lumOff val="50000"/>
                </a:schemeClr>
              </a:solidFill>
            </a:endParaRPr>
          </a:p>
        </p:txBody>
      </p:sp>
      <p:sp>
        <p:nvSpPr>
          <p:cNvPr id="114" name="Up-Down Arrow 48">
            <a:extLst>
              <a:ext uri="{FF2B5EF4-FFF2-40B4-BE49-F238E27FC236}">
                <a16:creationId xmlns:a16="http://schemas.microsoft.com/office/drawing/2014/main" id="{ED770C68-DCAA-4D4C-962B-A60F3B31020C}"/>
              </a:ext>
            </a:extLst>
          </p:cNvPr>
          <p:cNvSpPr/>
          <p:nvPr/>
        </p:nvSpPr>
        <p:spPr>
          <a:xfrm>
            <a:off x="3250353" y="3935350"/>
            <a:ext cx="258073" cy="776519"/>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17" name="Picture 2" descr="Settings Free Icon of Mobirise">
            <a:extLst>
              <a:ext uri="{FF2B5EF4-FFF2-40B4-BE49-F238E27FC236}">
                <a16:creationId xmlns:a16="http://schemas.microsoft.com/office/drawing/2014/main" id="{0249E957-0794-3446-8351-241E23A1E353}"/>
              </a:ext>
            </a:extLst>
          </p:cNvPr>
          <p:cNvPicPr>
            <a:picLocks noChangeAspect="1" noChangeArrowheads="1"/>
          </p:cNvPicPr>
          <p:nvPr/>
        </p:nvPicPr>
        <p:blipFill>
          <a:blip r:embed="rId12">
            <a:alphaModFix/>
            <a:extLst>
              <a:ext uri="{28A0092B-C50C-407E-A947-70E740481C1C}">
                <a14:useLocalDpi xmlns:a14="http://schemas.microsoft.com/office/drawing/2010/main" val="0"/>
              </a:ext>
            </a:extLst>
          </a:blip>
          <a:srcRect/>
          <a:stretch>
            <a:fillRect/>
          </a:stretch>
        </p:blipFill>
        <p:spPr bwMode="auto">
          <a:xfrm>
            <a:off x="8609674" y="5114589"/>
            <a:ext cx="770519" cy="770519"/>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cxnSp>
        <p:nvCxnSpPr>
          <p:cNvPr id="118" name="Elbow Connector 64">
            <a:extLst>
              <a:ext uri="{FF2B5EF4-FFF2-40B4-BE49-F238E27FC236}">
                <a16:creationId xmlns:a16="http://schemas.microsoft.com/office/drawing/2014/main" id="{00579818-9213-7946-A0B2-83912976370C}"/>
              </a:ext>
            </a:extLst>
          </p:cNvPr>
          <p:cNvCxnSpPr>
            <a:stCxn id="98" idx="2"/>
          </p:cNvCxnSpPr>
          <p:nvPr/>
        </p:nvCxnSpPr>
        <p:spPr>
          <a:xfrm rot="16200000" flipH="1">
            <a:off x="7133226" y="3324903"/>
            <a:ext cx="1883404" cy="1706862"/>
          </a:xfrm>
          <a:prstGeom prst="bentConnector3">
            <a:avLst>
              <a:gd name="adj1" fmla="val 22572"/>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66">
            <a:extLst>
              <a:ext uri="{FF2B5EF4-FFF2-40B4-BE49-F238E27FC236}">
                <a16:creationId xmlns:a16="http://schemas.microsoft.com/office/drawing/2014/main" id="{8C8BE082-73B1-E146-9B12-4136968059DF}"/>
              </a:ext>
            </a:extLst>
          </p:cNvPr>
          <p:cNvSpPr txBox="1"/>
          <p:nvPr/>
        </p:nvSpPr>
        <p:spPr>
          <a:xfrm>
            <a:off x="7284319" y="3286545"/>
            <a:ext cx="2220763" cy="369332"/>
          </a:xfrm>
          <a:prstGeom prst="rect">
            <a:avLst/>
          </a:prstGeom>
          <a:noFill/>
          <a:effectLst>
            <a:outerShdw blurRad="50800" dist="50800" dir="5400000" sx="1000" sy="1000" algn="ctr" rotWithShape="0">
              <a:srgbClr val="000000"/>
            </a:outerShdw>
          </a:effectLst>
        </p:spPr>
        <p:txBody>
          <a:bodyPr wrap="square" rtlCol="0">
            <a:spAutoFit/>
          </a:bodyPr>
          <a:lstStyle/>
          <a:p>
            <a:r>
              <a:rPr lang="en-US" altLang="zh-CN" i="1" dirty="0"/>
              <a:t>complete</a:t>
            </a:r>
            <a:r>
              <a:rPr lang="zh-CN" altLang="en-US" dirty="0"/>
              <a:t> </a:t>
            </a:r>
            <a:r>
              <a:rPr lang="en-US" altLang="zh-CN" dirty="0"/>
              <a:t>VM</a:t>
            </a:r>
            <a:r>
              <a:rPr lang="zh-CN" altLang="en-US" dirty="0"/>
              <a:t> </a:t>
            </a:r>
            <a:r>
              <a:rPr lang="en-US" altLang="zh-CN" dirty="0"/>
              <a:t>traces</a:t>
            </a:r>
            <a:endParaRPr lang="en-CN" dirty="0"/>
          </a:p>
        </p:txBody>
      </p:sp>
      <p:cxnSp>
        <p:nvCxnSpPr>
          <p:cNvPr id="120" name="Straight Arrow Connector 42">
            <a:extLst>
              <a:ext uri="{FF2B5EF4-FFF2-40B4-BE49-F238E27FC236}">
                <a16:creationId xmlns:a16="http://schemas.microsoft.com/office/drawing/2014/main" id="{B0E8DFBF-BA91-6241-B115-CEF78A8129D1}"/>
              </a:ext>
            </a:extLst>
          </p:cNvPr>
          <p:cNvCxnSpPr>
            <a:cxnSpLocks/>
          </p:cNvCxnSpPr>
          <p:nvPr/>
        </p:nvCxnSpPr>
        <p:spPr>
          <a:xfrm flipH="1" flipV="1">
            <a:off x="3712308" y="3286545"/>
            <a:ext cx="943387" cy="48287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4" name="灯片编号占位符 123">
            <a:extLst>
              <a:ext uri="{FF2B5EF4-FFF2-40B4-BE49-F238E27FC236}">
                <a16:creationId xmlns:a16="http://schemas.microsoft.com/office/drawing/2014/main" id="{11D8EA6C-8B24-CD45-A3CE-01BDC4867688}"/>
              </a:ext>
            </a:extLst>
          </p:cNvPr>
          <p:cNvSpPr>
            <a:spLocks noGrp="1"/>
          </p:cNvSpPr>
          <p:nvPr>
            <p:ph type="sldNum" sz="quarter" idx="12"/>
          </p:nvPr>
        </p:nvSpPr>
        <p:spPr/>
        <p:txBody>
          <a:bodyPr/>
          <a:lstStyle/>
          <a:p>
            <a:fld id="{14F5F132-64CF-CE42-8D58-232F10835DF2}" type="slidenum">
              <a:rPr kumimoji="1" lang="zh-CN" altLang="en-US" smtClean="0"/>
              <a:t>6</a:t>
            </a:fld>
            <a:endParaRPr kumimoji="1" lang="zh-CN" altLang="en-US"/>
          </a:p>
        </p:txBody>
      </p:sp>
      <p:sp>
        <p:nvSpPr>
          <p:cNvPr id="3" name="文本框 2">
            <a:extLst>
              <a:ext uri="{FF2B5EF4-FFF2-40B4-BE49-F238E27FC236}">
                <a16:creationId xmlns:a16="http://schemas.microsoft.com/office/drawing/2014/main" id="{FAA0B812-28E7-ED42-88C8-E686284F3DA1}"/>
              </a:ext>
            </a:extLst>
          </p:cNvPr>
          <p:cNvSpPr txBox="1"/>
          <p:nvPr/>
        </p:nvSpPr>
        <p:spPr>
          <a:xfrm>
            <a:off x="3015309" y="5949198"/>
            <a:ext cx="2330119" cy="369332"/>
          </a:xfrm>
          <a:prstGeom prst="rect">
            <a:avLst/>
          </a:prstGeom>
          <a:noFill/>
        </p:spPr>
        <p:txBody>
          <a:bodyPr wrap="square" rtlCol="0">
            <a:spAutoFit/>
          </a:bodyPr>
          <a:lstStyle/>
          <a:p>
            <a:r>
              <a:rPr kumimoji="1" lang="en-US" altLang="zh-CN" b="1" dirty="0">
                <a:solidFill>
                  <a:srgbClr val="BD0A05"/>
                </a:solidFill>
                <a:latin typeface="Microsoft YaHei" panose="020B0503020204020204" pitchFamily="34" charset="-122"/>
                <a:ea typeface="Microsoft YaHei" panose="020B0503020204020204" pitchFamily="34" charset="-122"/>
              </a:rPr>
              <a:t>Edge performance</a:t>
            </a:r>
            <a:endParaRPr kumimoji="1" lang="zh-CN" altLang="en-US" b="1" dirty="0">
              <a:solidFill>
                <a:srgbClr val="BD0A05"/>
              </a:solidFill>
              <a:latin typeface="Microsoft YaHei" panose="020B0503020204020204" pitchFamily="34" charset="-122"/>
              <a:ea typeface="Microsoft YaHei" panose="020B0503020204020204" pitchFamily="34" charset="-122"/>
            </a:endParaRPr>
          </a:p>
        </p:txBody>
      </p:sp>
      <p:sp>
        <p:nvSpPr>
          <p:cNvPr id="127" name="文本框 126">
            <a:extLst>
              <a:ext uri="{FF2B5EF4-FFF2-40B4-BE49-F238E27FC236}">
                <a16:creationId xmlns:a16="http://schemas.microsoft.com/office/drawing/2014/main" id="{1D173F66-8B0F-8F4E-B8C8-DB7D50C58BA8}"/>
              </a:ext>
            </a:extLst>
          </p:cNvPr>
          <p:cNvSpPr txBox="1"/>
          <p:nvPr/>
        </p:nvSpPr>
        <p:spPr>
          <a:xfrm>
            <a:off x="8054411" y="5952305"/>
            <a:ext cx="2330119" cy="646331"/>
          </a:xfrm>
          <a:prstGeom prst="rect">
            <a:avLst/>
          </a:prstGeom>
          <a:noFill/>
        </p:spPr>
        <p:txBody>
          <a:bodyPr wrap="square" rtlCol="0">
            <a:spAutoFit/>
          </a:bodyPr>
          <a:lstStyle/>
          <a:p>
            <a:r>
              <a:rPr kumimoji="1" lang="en-US" altLang="zh-CN" b="1" dirty="0">
                <a:solidFill>
                  <a:srgbClr val="BD0A05"/>
                </a:solidFill>
                <a:latin typeface="Microsoft YaHei" panose="020B0503020204020204" pitchFamily="34" charset="-122"/>
                <a:ea typeface="Microsoft YaHei" panose="020B0503020204020204" pitchFamily="34" charset="-122"/>
              </a:rPr>
              <a:t>Edge workloads</a:t>
            </a:r>
          </a:p>
          <a:p>
            <a:r>
              <a:rPr kumimoji="1" lang="en-US" altLang="zh-CN" b="1" dirty="0">
                <a:solidFill>
                  <a:srgbClr val="BD0A05"/>
                </a:solidFill>
                <a:latin typeface="Microsoft YaHei" panose="020B0503020204020204" pitchFamily="34" charset="-122"/>
                <a:ea typeface="Microsoft YaHei" panose="020B0503020204020204" pitchFamily="34" charset="-122"/>
              </a:rPr>
              <a:t>characterization</a:t>
            </a:r>
            <a:endParaRPr kumimoji="1" lang="zh-CN" altLang="en-US" b="1" dirty="0">
              <a:solidFill>
                <a:srgbClr val="BD0A05"/>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729145599"/>
      </p:ext>
    </p:extLst>
  </p:cSld>
  <p:clrMapOvr>
    <a:masterClrMapping/>
  </p:clrMapOvr>
  <mc:AlternateContent xmlns:mc="http://schemas.openxmlformats.org/markup-compatibility/2006" xmlns:p14="http://schemas.microsoft.com/office/powerpoint/2010/main">
    <mc:Choice Requires="p14">
      <p:transition spd="slow" p14:dur="2000" advTm="2395"/>
    </mc:Choice>
    <mc:Fallback xmlns="">
      <p:transition spd="slow" advTm="2395"/>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a:extLst>
              <a:ext uri="{FF2B5EF4-FFF2-40B4-BE49-F238E27FC236}">
                <a16:creationId xmlns:a16="http://schemas.microsoft.com/office/drawing/2014/main" id="{A60274FE-E0ED-FC4A-84CC-1F6B46F58B59}"/>
              </a:ext>
            </a:extLst>
          </p:cNvPr>
          <p:cNvSpPr/>
          <p:nvPr/>
        </p:nvSpPr>
        <p:spPr>
          <a:xfrm>
            <a:off x="1840391" y="1516350"/>
            <a:ext cx="8242302" cy="4774163"/>
          </a:xfrm>
          <a:prstGeom prst="rect">
            <a:avLst/>
          </a:prstGeom>
          <a:ln w="190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A0F819F-A0C4-B244-A675-16096557B200}"/>
              </a:ext>
            </a:extLst>
          </p:cNvPr>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Measurements over NEP </a:t>
            </a:r>
            <a:endParaRPr kumimoji="1" lang="zh-CN" altLang="en-US"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3" name="TextBox 58">
            <a:extLst>
              <a:ext uri="{FF2B5EF4-FFF2-40B4-BE49-F238E27FC236}">
                <a16:creationId xmlns:a16="http://schemas.microsoft.com/office/drawing/2014/main" id="{136D38DF-5439-A042-9F5E-E4B74D249E84}"/>
              </a:ext>
            </a:extLst>
          </p:cNvPr>
          <p:cNvSpPr txBox="1"/>
          <p:nvPr/>
        </p:nvSpPr>
        <p:spPr>
          <a:xfrm>
            <a:off x="5240441" y="3807554"/>
            <a:ext cx="1350324" cy="369332"/>
          </a:xfrm>
          <a:prstGeom prst="rect">
            <a:avLst/>
          </a:prstGeom>
          <a:noFill/>
          <a:effectLst>
            <a:outerShdw blurRad="50800" dist="50800" dir="5400000" sx="1000" sy="1000" algn="ctr" rotWithShape="0">
              <a:srgbClr val="000000"/>
            </a:outerShdw>
          </a:effectLst>
        </p:spPr>
        <p:txBody>
          <a:bodyPr wrap="square" rtlCol="0">
            <a:spAutoFit/>
          </a:bodyPr>
          <a:lstStyle/>
          <a:p>
            <a:pPr algn="ctr"/>
            <a:r>
              <a:rPr lang="en-US" altLang="zh-CN" i="1" dirty="0">
                <a:solidFill>
                  <a:schemeClr val="tx1">
                    <a:lumMod val="50000"/>
                    <a:lumOff val="50000"/>
                    <a:alpha val="20000"/>
                  </a:schemeClr>
                </a:solidFill>
              </a:rPr>
              <a:t>videos</a:t>
            </a:r>
            <a:endParaRPr lang="en-CN" i="1" dirty="0">
              <a:solidFill>
                <a:schemeClr val="tx1">
                  <a:lumMod val="50000"/>
                  <a:lumOff val="50000"/>
                  <a:alpha val="20000"/>
                </a:schemeClr>
              </a:solidFill>
            </a:endParaRPr>
          </a:p>
        </p:txBody>
      </p:sp>
      <p:pic>
        <p:nvPicPr>
          <p:cNvPr id="64" name="Picture 3">
            <a:extLst>
              <a:ext uri="{FF2B5EF4-FFF2-40B4-BE49-F238E27FC236}">
                <a16:creationId xmlns:a16="http://schemas.microsoft.com/office/drawing/2014/main" id="{C4DD38CB-2DA1-5F4B-B6B7-DCEE5B9BBE35}"/>
              </a:ext>
            </a:extLst>
          </p:cNvPr>
          <p:cNvPicPr>
            <a:picLocks noChangeAspect="1"/>
          </p:cNvPicPr>
          <p:nvPr/>
        </p:nvPicPr>
        <p:blipFill>
          <a:blip r:embed="rId3"/>
          <a:stretch>
            <a:fillRect/>
          </a:stretch>
        </p:blipFill>
        <p:spPr>
          <a:xfrm>
            <a:off x="2137773" y="1869098"/>
            <a:ext cx="2170079" cy="1444089"/>
          </a:xfrm>
          <a:prstGeom prst="rect">
            <a:avLst/>
          </a:prstGeom>
        </p:spPr>
      </p:pic>
      <p:pic>
        <p:nvPicPr>
          <p:cNvPr id="65" name="Picture 4">
            <a:extLst>
              <a:ext uri="{FF2B5EF4-FFF2-40B4-BE49-F238E27FC236}">
                <a16:creationId xmlns:a16="http://schemas.microsoft.com/office/drawing/2014/main" id="{C5E6A0E5-CBAA-2A4C-AC26-D03B3336D19C}"/>
              </a:ext>
            </a:extLst>
          </p:cNvPr>
          <p:cNvPicPr>
            <a:picLocks noChangeAspect="1"/>
          </p:cNvPicPr>
          <p:nvPr/>
        </p:nvPicPr>
        <p:blipFill>
          <a:blip r:embed="rId4"/>
          <a:stretch>
            <a:fillRect/>
          </a:stretch>
        </p:blipFill>
        <p:spPr>
          <a:xfrm>
            <a:off x="2563582" y="2241214"/>
            <a:ext cx="427511" cy="672750"/>
          </a:xfrm>
          <a:prstGeom prst="rect">
            <a:avLst/>
          </a:prstGeom>
        </p:spPr>
      </p:pic>
      <p:sp>
        <p:nvSpPr>
          <p:cNvPr id="66" name="TextBox 5">
            <a:extLst>
              <a:ext uri="{FF2B5EF4-FFF2-40B4-BE49-F238E27FC236}">
                <a16:creationId xmlns:a16="http://schemas.microsoft.com/office/drawing/2014/main" id="{A72EAF3F-45B7-A24B-98EE-C63149E7E7D9}"/>
              </a:ext>
            </a:extLst>
          </p:cNvPr>
          <p:cNvSpPr txBox="1"/>
          <p:nvPr/>
        </p:nvSpPr>
        <p:spPr>
          <a:xfrm>
            <a:off x="2092371" y="1516350"/>
            <a:ext cx="4357844" cy="369332"/>
          </a:xfrm>
          <a:prstGeom prst="rect">
            <a:avLst/>
          </a:prstGeom>
          <a:noFill/>
        </p:spPr>
        <p:txBody>
          <a:bodyPr wrap="square" rtlCol="0">
            <a:spAutoFit/>
          </a:bodyPr>
          <a:lstStyle/>
          <a:p>
            <a:pPr algn="ctr"/>
            <a:r>
              <a:rPr lang="en-US" altLang="zh-CN" b="1" dirty="0"/>
              <a:t>Nodes</a:t>
            </a:r>
            <a:r>
              <a:rPr lang="en-US" altLang="zh-CN" dirty="0"/>
              <a:t>:</a:t>
            </a:r>
            <a:r>
              <a:rPr lang="zh-CN" altLang="en-US" dirty="0"/>
              <a:t> </a:t>
            </a:r>
            <a:r>
              <a:rPr lang="en-US" altLang="zh-CN" dirty="0"/>
              <a:t>small</a:t>
            </a:r>
            <a:r>
              <a:rPr lang="zh-CN" altLang="en-US" dirty="0"/>
              <a:t> </a:t>
            </a:r>
            <a:r>
              <a:rPr lang="en-US" altLang="zh-CN" dirty="0"/>
              <a:t>DCs</a:t>
            </a:r>
            <a:r>
              <a:rPr lang="zh-CN" altLang="en-US" dirty="0"/>
              <a:t> </a:t>
            </a:r>
            <a:r>
              <a:rPr lang="en-US" altLang="zh-CN" dirty="0"/>
              <a:t>at</a:t>
            </a:r>
            <a:r>
              <a:rPr lang="zh-CN" altLang="en-US" dirty="0"/>
              <a:t> </a:t>
            </a:r>
            <a:r>
              <a:rPr lang="en-US" altLang="zh-CN" dirty="0"/>
              <a:t>different</a:t>
            </a:r>
            <a:r>
              <a:rPr lang="zh-CN" altLang="en-US" dirty="0"/>
              <a:t> </a:t>
            </a:r>
            <a:r>
              <a:rPr lang="en-US" altLang="zh-CN" dirty="0"/>
              <a:t>locations</a:t>
            </a:r>
            <a:endParaRPr lang="en-US" dirty="0"/>
          </a:p>
        </p:txBody>
      </p:sp>
      <p:pic>
        <p:nvPicPr>
          <p:cNvPr id="67" name="Picture 6">
            <a:extLst>
              <a:ext uri="{FF2B5EF4-FFF2-40B4-BE49-F238E27FC236}">
                <a16:creationId xmlns:a16="http://schemas.microsoft.com/office/drawing/2014/main" id="{399725D2-59C5-8B46-8134-1D86B4E193F1}"/>
              </a:ext>
            </a:extLst>
          </p:cNvPr>
          <p:cNvPicPr>
            <a:picLocks noChangeAspect="1"/>
          </p:cNvPicPr>
          <p:nvPr/>
        </p:nvPicPr>
        <p:blipFill>
          <a:blip r:embed="rId4"/>
          <a:stretch>
            <a:fillRect/>
          </a:stretch>
        </p:blipFill>
        <p:spPr>
          <a:xfrm>
            <a:off x="3113806" y="2241214"/>
            <a:ext cx="427511" cy="672750"/>
          </a:xfrm>
          <a:prstGeom prst="rect">
            <a:avLst/>
          </a:prstGeom>
        </p:spPr>
      </p:pic>
      <p:pic>
        <p:nvPicPr>
          <p:cNvPr id="68" name="Picture 7">
            <a:extLst>
              <a:ext uri="{FF2B5EF4-FFF2-40B4-BE49-F238E27FC236}">
                <a16:creationId xmlns:a16="http://schemas.microsoft.com/office/drawing/2014/main" id="{ABFC7D5C-8088-974D-A0B1-601B46A3AA53}"/>
              </a:ext>
            </a:extLst>
          </p:cNvPr>
          <p:cNvPicPr>
            <a:picLocks noChangeAspect="1"/>
          </p:cNvPicPr>
          <p:nvPr/>
        </p:nvPicPr>
        <p:blipFill>
          <a:blip r:embed="rId4"/>
          <a:stretch>
            <a:fillRect/>
          </a:stretch>
        </p:blipFill>
        <p:spPr>
          <a:xfrm>
            <a:off x="3664030" y="2241214"/>
            <a:ext cx="427511" cy="672750"/>
          </a:xfrm>
          <a:prstGeom prst="rect">
            <a:avLst/>
          </a:prstGeom>
        </p:spPr>
      </p:pic>
      <p:sp>
        <p:nvSpPr>
          <p:cNvPr id="69" name="TextBox 8">
            <a:extLst>
              <a:ext uri="{FF2B5EF4-FFF2-40B4-BE49-F238E27FC236}">
                <a16:creationId xmlns:a16="http://schemas.microsoft.com/office/drawing/2014/main" id="{1065C35B-5434-AD4C-9780-2EB0BC6AD2D2}"/>
              </a:ext>
            </a:extLst>
          </p:cNvPr>
          <p:cNvSpPr txBox="1"/>
          <p:nvPr/>
        </p:nvSpPr>
        <p:spPr>
          <a:xfrm>
            <a:off x="2572637" y="2868984"/>
            <a:ext cx="1250026" cy="338554"/>
          </a:xfrm>
          <a:prstGeom prst="rect">
            <a:avLst/>
          </a:prstGeom>
          <a:noFill/>
        </p:spPr>
        <p:txBody>
          <a:bodyPr wrap="square" rtlCol="0">
            <a:spAutoFit/>
          </a:bodyPr>
          <a:lstStyle/>
          <a:p>
            <a:pPr algn="ctr"/>
            <a:r>
              <a:rPr lang="en-US" altLang="zh-CN" sz="1600" b="1" dirty="0"/>
              <a:t>Servers</a:t>
            </a:r>
            <a:endParaRPr lang="en-US" sz="1600" b="1" dirty="0"/>
          </a:p>
        </p:txBody>
      </p:sp>
      <p:pic>
        <p:nvPicPr>
          <p:cNvPr id="70" name="Picture 9">
            <a:extLst>
              <a:ext uri="{FF2B5EF4-FFF2-40B4-BE49-F238E27FC236}">
                <a16:creationId xmlns:a16="http://schemas.microsoft.com/office/drawing/2014/main" id="{41D441F2-9331-E540-9471-9357848D8C05}"/>
              </a:ext>
            </a:extLst>
          </p:cNvPr>
          <p:cNvPicPr>
            <a:picLocks noChangeAspect="1"/>
          </p:cNvPicPr>
          <p:nvPr/>
        </p:nvPicPr>
        <p:blipFill>
          <a:blip r:embed="rId3"/>
          <a:stretch>
            <a:fillRect/>
          </a:stretch>
        </p:blipFill>
        <p:spPr>
          <a:xfrm>
            <a:off x="4357455" y="1927329"/>
            <a:ext cx="849381" cy="565225"/>
          </a:xfrm>
          <a:prstGeom prst="rect">
            <a:avLst/>
          </a:prstGeom>
        </p:spPr>
      </p:pic>
      <p:pic>
        <p:nvPicPr>
          <p:cNvPr id="71" name="Picture 10">
            <a:extLst>
              <a:ext uri="{FF2B5EF4-FFF2-40B4-BE49-F238E27FC236}">
                <a16:creationId xmlns:a16="http://schemas.microsoft.com/office/drawing/2014/main" id="{AC561991-CA3C-7C40-8050-DB3CF8F392E5}"/>
              </a:ext>
            </a:extLst>
          </p:cNvPr>
          <p:cNvPicPr>
            <a:picLocks noChangeAspect="1"/>
          </p:cNvPicPr>
          <p:nvPr/>
        </p:nvPicPr>
        <p:blipFill>
          <a:blip r:embed="rId3"/>
          <a:stretch>
            <a:fillRect/>
          </a:stretch>
        </p:blipFill>
        <p:spPr>
          <a:xfrm>
            <a:off x="4310451" y="2685370"/>
            <a:ext cx="943387" cy="565225"/>
          </a:xfrm>
          <a:prstGeom prst="rect">
            <a:avLst/>
          </a:prstGeom>
        </p:spPr>
      </p:pic>
      <p:sp>
        <p:nvSpPr>
          <p:cNvPr id="72" name="TextBox 11">
            <a:extLst>
              <a:ext uri="{FF2B5EF4-FFF2-40B4-BE49-F238E27FC236}">
                <a16:creationId xmlns:a16="http://schemas.microsoft.com/office/drawing/2014/main" id="{81DD06EB-A610-F041-B348-18FF58F35C15}"/>
              </a:ext>
            </a:extLst>
          </p:cNvPr>
          <p:cNvSpPr txBox="1"/>
          <p:nvPr/>
        </p:nvSpPr>
        <p:spPr>
          <a:xfrm>
            <a:off x="4193055" y="2087325"/>
            <a:ext cx="1250026" cy="307777"/>
          </a:xfrm>
          <a:prstGeom prst="rect">
            <a:avLst/>
          </a:prstGeom>
          <a:noFill/>
        </p:spPr>
        <p:txBody>
          <a:bodyPr wrap="square" rtlCol="0">
            <a:spAutoFit/>
          </a:bodyPr>
          <a:lstStyle/>
          <a:p>
            <a:pPr algn="ctr"/>
            <a:r>
              <a:rPr lang="en-US" altLang="zh-CN" sz="1400" i="1" dirty="0"/>
              <a:t>Beijing-1</a:t>
            </a:r>
            <a:endParaRPr lang="en-US" sz="1400" i="1" dirty="0"/>
          </a:p>
        </p:txBody>
      </p:sp>
      <p:sp>
        <p:nvSpPr>
          <p:cNvPr id="73" name="TextBox 12">
            <a:extLst>
              <a:ext uri="{FF2B5EF4-FFF2-40B4-BE49-F238E27FC236}">
                <a16:creationId xmlns:a16="http://schemas.microsoft.com/office/drawing/2014/main" id="{C191431F-24EE-C148-98BB-7C1792E8AB3F}"/>
              </a:ext>
            </a:extLst>
          </p:cNvPr>
          <p:cNvSpPr txBox="1"/>
          <p:nvPr/>
        </p:nvSpPr>
        <p:spPr>
          <a:xfrm>
            <a:off x="4157132" y="2851170"/>
            <a:ext cx="1250026" cy="307777"/>
          </a:xfrm>
          <a:prstGeom prst="rect">
            <a:avLst/>
          </a:prstGeom>
          <a:noFill/>
        </p:spPr>
        <p:txBody>
          <a:bodyPr wrap="square" rtlCol="0">
            <a:spAutoFit/>
          </a:bodyPr>
          <a:lstStyle/>
          <a:p>
            <a:pPr algn="ctr"/>
            <a:r>
              <a:rPr lang="en-US" altLang="zh-CN" sz="1400" i="1" dirty="0"/>
              <a:t>Shanghai</a:t>
            </a:r>
            <a:endParaRPr lang="en-US" sz="1400" i="1" dirty="0"/>
          </a:p>
        </p:txBody>
      </p:sp>
      <p:pic>
        <p:nvPicPr>
          <p:cNvPr id="74" name="Picture 13">
            <a:extLst>
              <a:ext uri="{FF2B5EF4-FFF2-40B4-BE49-F238E27FC236}">
                <a16:creationId xmlns:a16="http://schemas.microsoft.com/office/drawing/2014/main" id="{999921F4-3343-1F49-B414-D03DFEE24BD2}"/>
              </a:ext>
            </a:extLst>
          </p:cNvPr>
          <p:cNvPicPr>
            <a:picLocks noChangeAspect="1"/>
          </p:cNvPicPr>
          <p:nvPr/>
        </p:nvPicPr>
        <p:blipFill>
          <a:blip r:embed="rId3"/>
          <a:stretch>
            <a:fillRect/>
          </a:stretch>
        </p:blipFill>
        <p:spPr>
          <a:xfrm>
            <a:off x="5370527" y="1927329"/>
            <a:ext cx="849381" cy="565225"/>
          </a:xfrm>
          <a:prstGeom prst="rect">
            <a:avLst/>
          </a:prstGeom>
        </p:spPr>
      </p:pic>
      <p:sp>
        <p:nvSpPr>
          <p:cNvPr id="75" name="TextBox 14">
            <a:extLst>
              <a:ext uri="{FF2B5EF4-FFF2-40B4-BE49-F238E27FC236}">
                <a16:creationId xmlns:a16="http://schemas.microsoft.com/office/drawing/2014/main" id="{88424CD1-407F-694A-9DF4-92ECB2EB0604}"/>
              </a:ext>
            </a:extLst>
          </p:cNvPr>
          <p:cNvSpPr txBox="1"/>
          <p:nvPr/>
        </p:nvSpPr>
        <p:spPr>
          <a:xfrm>
            <a:off x="5206127" y="2087325"/>
            <a:ext cx="1250026" cy="307777"/>
          </a:xfrm>
          <a:prstGeom prst="rect">
            <a:avLst/>
          </a:prstGeom>
          <a:noFill/>
        </p:spPr>
        <p:txBody>
          <a:bodyPr wrap="square" rtlCol="0">
            <a:spAutoFit/>
          </a:bodyPr>
          <a:lstStyle/>
          <a:p>
            <a:pPr algn="ctr"/>
            <a:r>
              <a:rPr lang="en-US" altLang="zh-CN" sz="1400" i="1" dirty="0"/>
              <a:t>Beijing-2</a:t>
            </a:r>
            <a:endParaRPr lang="en-US" sz="1400" i="1" dirty="0"/>
          </a:p>
        </p:txBody>
      </p:sp>
      <p:pic>
        <p:nvPicPr>
          <p:cNvPr id="76" name="Picture 15">
            <a:extLst>
              <a:ext uri="{FF2B5EF4-FFF2-40B4-BE49-F238E27FC236}">
                <a16:creationId xmlns:a16="http://schemas.microsoft.com/office/drawing/2014/main" id="{05706135-F7B5-E24F-A7B2-71641FB6BFBD}"/>
              </a:ext>
            </a:extLst>
          </p:cNvPr>
          <p:cNvPicPr>
            <a:picLocks noChangeAspect="1"/>
          </p:cNvPicPr>
          <p:nvPr/>
        </p:nvPicPr>
        <p:blipFill>
          <a:blip r:embed="rId3"/>
          <a:stretch>
            <a:fillRect/>
          </a:stretch>
        </p:blipFill>
        <p:spPr>
          <a:xfrm>
            <a:off x="5303937" y="2685370"/>
            <a:ext cx="943387" cy="565225"/>
          </a:xfrm>
          <a:prstGeom prst="rect">
            <a:avLst/>
          </a:prstGeom>
        </p:spPr>
      </p:pic>
      <p:sp>
        <p:nvSpPr>
          <p:cNvPr id="77" name="TextBox 16">
            <a:extLst>
              <a:ext uri="{FF2B5EF4-FFF2-40B4-BE49-F238E27FC236}">
                <a16:creationId xmlns:a16="http://schemas.microsoft.com/office/drawing/2014/main" id="{29B8E759-AEB6-4742-8270-14CFA637A88C}"/>
              </a:ext>
            </a:extLst>
          </p:cNvPr>
          <p:cNvSpPr txBox="1"/>
          <p:nvPr/>
        </p:nvSpPr>
        <p:spPr>
          <a:xfrm>
            <a:off x="5166744" y="2843463"/>
            <a:ext cx="1250026" cy="307777"/>
          </a:xfrm>
          <a:prstGeom prst="rect">
            <a:avLst/>
          </a:prstGeom>
          <a:noFill/>
        </p:spPr>
        <p:txBody>
          <a:bodyPr wrap="square" rtlCol="0">
            <a:spAutoFit/>
          </a:bodyPr>
          <a:lstStyle/>
          <a:p>
            <a:pPr algn="ctr"/>
            <a:r>
              <a:rPr lang="en-US" altLang="zh-CN" sz="1400" i="1" dirty="0"/>
              <a:t>Shenzhen</a:t>
            </a:r>
            <a:endParaRPr lang="en-US" sz="1400" i="1" dirty="0"/>
          </a:p>
        </p:txBody>
      </p:sp>
      <p:pic>
        <p:nvPicPr>
          <p:cNvPr id="78" name="Picture 18">
            <a:extLst>
              <a:ext uri="{FF2B5EF4-FFF2-40B4-BE49-F238E27FC236}">
                <a16:creationId xmlns:a16="http://schemas.microsoft.com/office/drawing/2014/main" id="{47FF112D-D1C4-4540-A023-28C72E502ABD}"/>
              </a:ext>
            </a:extLst>
          </p:cNvPr>
          <p:cNvPicPr>
            <a:picLocks noChangeAspect="1"/>
          </p:cNvPicPr>
          <p:nvPr/>
        </p:nvPicPr>
        <p:blipFill>
          <a:blip r:embed="rId5">
            <a:alphaModFix amt="20000"/>
          </a:blip>
          <a:stretch>
            <a:fillRect/>
          </a:stretch>
        </p:blipFill>
        <p:spPr>
          <a:xfrm>
            <a:off x="6563037" y="1966790"/>
            <a:ext cx="443196" cy="510639"/>
          </a:xfrm>
          <a:prstGeom prst="rect">
            <a:avLst/>
          </a:prstGeom>
        </p:spPr>
      </p:pic>
      <p:sp>
        <p:nvSpPr>
          <p:cNvPr id="79" name="Left Brace 19">
            <a:extLst>
              <a:ext uri="{FF2B5EF4-FFF2-40B4-BE49-F238E27FC236}">
                <a16:creationId xmlns:a16="http://schemas.microsoft.com/office/drawing/2014/main" id="{C21B2B4A-B451-1341-B1CA-1A6B1B7EB965}"/>
              </a:ext>
            </a:extLst>
          </p:cNvPr>
          <p:cNvSpPr/>
          <p:nvPr/>
        </p:nvSpPr>
        <p:spPr>
          <a:xfrm>
            <a:off x="6356162" y="2004030"/>
            <a:ext cx="200457" cy="43616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80" name="Picture 20">
            <a:extLst>
              <a:ext uri="{FF2B5EF4-FFF2-40B4-BE49-F238E27FC236}">
                <a16:creationId xmlns:a16="http://schemas.microsoft.com/office/drawing/2014/main" id="{7B3503E7-9153-2B44-A4C1-5DB8501AF6F8}"/>
              </a:ext>
            </a:extLst>
          </p:cNvPr>
          <p:cNvPicPr>
            <a:picLocks noChangeAspect="1"/>
          </p:cNvPicPr>
          <p:nvPr/>
        </p:nvPicPr>
        <p:blipFill>
          <a:blip r:embed="rId5"/>
          <a:stretch>
            <a:fillRect/>
          </a:stretch>
        </p:blipFill>
        <p:spPr>
          <a:xfrm>
            <a:off x="7006233" y="1966789"/>
            <a:ext cx="443196" cy="510639"/>
          </a:xfrm>
          <a:prstGeom prst="rect">
            <a:avLst/>
          </a:prstGeom>
        </p:spPr>
      </p:pic>
      <p:pic>
        <p:nvPicPr>
          <p:cNvPr id="81" name="Picture 21">
            <a:extLst>
              <a:ext uri="{FF2B5EF4-FFF2-40B4-BE49-F238E27FC236}">
                <a16:creationId xmlns:a16="http://schemas.microsoft.com/office/drawing/2014/main" id="{90956149-FFB9-6940-97FF-9193E318E7B9}"/>
              </a:ext>
            </a:extLst>
          </p:cNvPr>
          <p:cNvPicPr>
            <a:picLocks noChangeAspect="1"/>
          </p:cNvPicPr>
          <p:nvPr/>
        </p:nvPicPr>
        <p:blipFill>
          <a:blip r:embed="rId5">
            <a:alphaModFix amt="20000"/>
          </a:blip>
          <a:stretch>
            <a:fillRect/>
          </a:stretch>
        </p:blipFill>
        <p:spPr>
          <a:xfrm>
            <a:off x="7449429" y="1966789"/>
            <a:ext cx="443196" cy="510639"/>
          </a:xfrm>
          <a:prstGeom prst="rect">
            <a:avLst/>
          </a:prstGeom>
        </p:spPr>
      </p:pic>
      <p:pic>
        <p:nvPicPr>
          <p:cNvPr id="82" name="Picture 28">
            <a:extLst>
              <a:ext uri="{FF2B5EF4-FFF2-40B4-BE49-F238E27FC236}">
                <a16:creationId xmlns:a16="http://schemas.microsoft.com/office/drawing/2014/main" id="{D9753709-9431-E145-85CE-1E8AC0295445}"/>
              </a:ext>
            </a:extLst>
          </p:cNvPr>
          <p:cNvPicPr>
            <a:picLocks noChangeAspect="1"/>
          </p:cNvPicPr>
          <p:nvPr/>
        </p:nvPicPr>
        <p:blipFill>
          <a:blip r:embed="rId5">
            <a:alphaModFix amt="20000"/>
          </a:blip>
          <a:stretch>
            <a:fillRect/>
          </a:stretch>
        </p:blipFill>
        <p:spPr>
          <a:xfrm>
            <a:off x="6563037" y="2724985"/>
            <a:ext cx="443196" cy="510639"/>
          </a:xfrm>
          <a:prstGeom prst="rect">
            <a:avLst/>
          </a:prstGeom>
        </p:spPr>
      </p:pic>
      <p:sp>
        <p:nvSpPr>
          <p:cNvPr id="83" name="Left Brace 29">
            <a:extLst>
              <a:ext uri="{FF2B5EF4-FFF2-40B4-BE49-F238E27FC236}">
                <a16:creationId xmlns:a16="http://schemas.microsoft.com/office/drawing/2014/main" id="{8EFB17B6-D3EE-7940-B0A6-447B883AC0A7}"/>
              </a:ext>
            </a:extLst>
          </p:cNvPr>
          <p:cNvSpPr/>
          <p:nvPr/>
        </p:nvSpPr>
        <p:spPr>
          <a:xfrm>
            <a:off x="6356162" y="2762225"/>
            <a:ext cx="200457" cy="43616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84" name="Picture 30">
            <a:extLst>
              <a:ext uri="{FF2B5EF4-FFF2-40B4-BE49-F238E27FC236}">
                <a16:creationId xmlns:a16="http://schemas.microsoft.com/office/drawing/2014/main" id="{CAB48D11-B4AD-D24D-BC4E-5AD04FAB9A07}"/>
              </a:ext>
            </a:extLst>
          </p:cNvPr>
          <p:cNvPicPr>
            <a:picLocks noChangeAspect="1"/>
          </p:cNvPicPr>
          <p:nvPr/>
        </p:nvPicPr>
        <p:blipFill>
          <a:blip r:embed="rId5"/>
          <a:stretch>
            <a:fillRect/>
          </a:stretch>
        </p:blipFill>
        <p:spPr>
          <a:xfrm>
            <a:off x="7006233" y="2724984"/>
            <a:ext cx="443196" cy="510639"/>
          </a:xfrm>
          <a:prstGeom prst="rect">
            <a:avLst/>
          </a:prstGeom>
        </p:spPr>
      </p:pic>
      <p:pic>
        <p:nvPicPr>
          <p:cNvPr id="85" name="Picture 31">
            <a:extLst>
              <a:ext uri="{FF2B5EF4-FFF2-40B4-BE49-F238E27FC236}">
                <a16:creationId xmlns:a16="http://schemas.microsoft.com/office/drawing/2014/main" id="{244DEDAB-95F9-D345-8FA0-602F49BA2B85}"/>
              </a:ext>
            </a:extLst>
          </p:cNvPr>
          <p:cNvPicPr>
            <a:picLocks noChangeAspect="1"/>
          </p:cNvPicPr>
          <p:nvPr/>
        </p:nvPicPr>
        <p:blipFill>
          <a:blip r:embed="rId5">
            <a:alphaModFix amt="20000"/>
          </a:blip>
          <a:stretch>
            <a:fillRect/>
          </a:stretch>
        </p:blipFill>
        <p:spPr>
          <a:xfrm>
            <a:off x="7449429" y="2724984"/>
            <a:ext cx="443196" cy="510639"/>
          </a:xfrm>
          <a:prstGeom prst="rect">
            <a:avLst/>
          </a:prstGeom>
        </p:spPr>
      </p:pic>
      <p:sp>
        <p:nvSpPr>
          <p:cNvPr id="86" name="TextBox 32">
            <a:extLst>
              <a:ext uri="{FF2B5EF4-FFF2-40B4-BE49-F238E27FC236}">
                <a16:creationId xmlns:a16="http://schemas.microsoft.com/office/drawing/2014/main" id="{9E89B982-214B-C747-8A19-E105500A9388}"/>
              </a:ext>
            </a:extLst>
          </p:cNvPr>
          <p:cNvSpPr txBox="1"/>
          <p:nvPr/>
        </p:nvSpPr>
        <p:spPr>
          <a:xfrm>
            <a:off x="6598185" y="1521356"/>
            <a:ext cx="1250026" cy="369332"/>
          </a:xfrm>
          <a:prstGeom prst="rect">
            <a:avLst/>
          </a:prstGeom>
          <a:noFill/>
        </p:spPr>
        <p:txBody>
          <a:bodyPr wrap="square" rtlCol="0">
            <a:spAutoFit/>
          </a:bodyPr>
          <a:lstStyle/>
          <a:p>
            <a:pPr algn="ctr"/>
            <a:r>
              <a:rPr lang="en-US" altLang="zh-CN" b="1" dirty="0"/>
              <a:t>IaaS</a:t>
            </a:r>
            <a:r>
              <a:rPr lang="zh-CN" altLang="en-US" b="1" dirty="0"/>
              <a:t> </a:t>
            </a:r>
            <a:r>
              <a:rPr lang="en-US" altLang="zh-CN" b="1" dirty="0"/>
              <a:t>VMs</a:t>
            </a:r>
            <a:endParaRPr lang="en-US" b="1" dirty="0"/>
          </a:p>
        </p:txBody>
      </p:sp>
      <p:pic>
        <p:nvPicPr>
          <p:cNvPr id="87" name="Picture 33">
            <a:extLst>
              <a:ext uri="{FF2B5EF4-FFF2-40B4-BE49-F238E27FC236}">
                <a16:creationId xmlns:a16="http://schemas.microsoft.com/office/drawing/2014/main" id="{520D61FD-9BBE-7A4E-91A8-455D97215BB3}"/>
              </a:ext>
            </a:extLst>
          </p:cNvPr>
          <p:cNvPicPr>
            <a:picLocks noChangeAspect="1"/>
          </p:cNvPicPr>
          <p:nvPr/>
        </p:nvPicPr>
        <p:blipFill>
          <a:blip r:embed="rId6"/>
          <a:stretch>
            <a:fillRect/>
          </a:stretch>
        </p:blipFill>
        <p:spPr>
          <a:xfrm>
            <a:off x="8569224" y="1979893"/>
            <a:ext cx="613935" cy="613935"/>
          </a:xfrm>
          <a:prstGeom prst="rect">
            <a:avLst/>
          </a:prstGeom>
        </p:spPr>
      </p:pic>
      <p:sp>
        <p:nvSpPr>
          <p:cNvPr id="88" name="Notched Right Arrow 34">
            <a:extLst>
              <a:ext uri="{FF2B5EF4-FFF2-40B4-BE49-F238E27FC236}">
                <a16:creationId xmlns:a16="http://schemas.microsoft.com/office/drawing/2014/main" id="{85F99ABA-4686-B04E-832D-A5C3231CCE1E}"/>
              </a:ext>
            </a:extLst>
          </p:cNvPr>
          <p:cNvSpPr/>
          <p:nvPr/>
        </p:nvSpPr>
        <p:spPr>
          <a:xfrm>
            <a:off x="7928479" y="2340648"/>
            <a:ext cx="554591" cy="473882"/>
          </a:xfrm>
          <a:prstGeom prst="notched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37">
            <a:extLst>
              <a:ext uri="{FF2B5EF4-FFF2-40B4-BE49-F238E27FC236}">
                <a16:creationId xmlns:a16="http://schemas.microsoft.com/office/drawing/2014/main" id="{57B2D99A-D865-C849-A705-92DE57E23B8D}"/>
              </a:ext>
            </a:extLst>
          </p:cNvPr>
          <p:cNvPicPr>
            <a:picLocks noChangeAspect="1"/>
          </p:cNvPicPr>
          <p:nvPr/>
        </p:nvPicPr>
        <p:blipFill>
          <a:blip r:embed="rId7"/>
          <a:stretch>
            <a:fillRect/>
          </a:stretch>
        </p:blipFill>
        <p:spPr>
          <a:xfrm>
            <a:off x="8436994" y="2492554"/>
            <a:ext cx="832318" cy="832318"/>
          </a:xfrm>
          <a:prstGeom prst="rect">
            <a:avLst/>
          </a:prstGeom>
        </p:spPr>
      </p:pic>
      <p:sp>
        <p:nvSpPr>
          <p:cNvPr id="90" name="TextBox 38">
            <a:extLst>
              <a:ext uri="{FF2B5EF4-FFF2-40B4-BE49-F238E27FC236}">
                <a16:creationId xmlns:a16="http://schemas.microsoft.com/office/drawing/2014/main" id="{9BCD6B80-56CD-B444-8635-9C7F69656707}"/>
              </a:ext>
            </a:extLst>
          </p:cNvPr>
          <p:cNvSpPr txBox="1"/>
          <p:nvPr/>
        </p:nvSpPr>
        <p:spPr>
          <a:xfrm>
            <a:off x="8129212" y="1521222"/>
            <a:ext cx="1462306" cy="369332"/>
          </a:xfrm>
          <a:prstGeom prst="rect">
            <a:avLst/>
          </a:prstGeom>
          <a:noFill/>
        </p:spPr>
        <p:txBody>
          <a:bodyPr wrap="square" rtlCol="0">
            <a:spAutoFit/>
          </a:bodyPr>
          <a:lstStyle/>
          <a:p>
            <a:pPr algn="ctr"/>
            <a:r>
              <a:rPr lang="en-US" altLang="zh-CN" b="1" dirty="0"/>
              <a:t>Edge</a:t>
            </a:r>
            <a:r>
              <a:rPr lang="zh-CN" altLang="en-US" b="1" dirty="0"/>
              <a:t> </a:t>
            </a:r>
            <a:r>
              <a:rPr lang="en-US" altLang="zh-CN" b="1" dirty="0"/>
              <a:t>Apps</a:t>
            </a:r>
            <a:endParaRPr lang="en-US" b="1" dirty="0"/>
          </a:p>
        </p:txBody>
      </p:sp>
      <p:pic>
        <p:nvPicPr>
          <p:cNvPr id="91" name="Picture 40">
            <a:extLst>
              <a:ext uri="{FF2B5EF4-FFF2-40B4-BE49-F238E27FC236}">
                <a16:creationId xmlns:a16="http://schemas.microsoft.com/office/drawing/2014/main" id="{450B5C49-9E34-114E-98D5-FC6B6E4C1B18}"/>
              </a:ext>
            </a:extLst>
          </p:cNvPr>
          <p:cNvPicPr>
            <a:picLocks noChangeAspect="1"/>
          </p:cNvPicPr>
          <p:nvPr/>
        </p:nvPicPr>
        <p:blipFill>
          <a:blip r:embed="rId8"/>
          <a:stretch>
            <a:fillRect/>
          </a:stretch>
        </p:blipFill>
        <p:spPr>
          <a:xfrm>
            <a:off x="2506863" y="4710860"/>
            <a:ext cx="1166772" cy="1166772"/>
          </a:xfrm>
          <a:prstGeom prst="rect">
            <a:avLst/>
          </a:prstGeom>
        </p:spPr>
      </p:pic>
      <p:cxnSp>
        <p:nvCxnSpPr>
          <p:cNvPr id="92" name="Straight Arrow Connector 43">
            <a:extLst>
              <a:ext uri="{FF2B5EF4-FFF2-40B4-BE49-F238E27FC236}">
                <a16:creationId xmlns:a16="http://schemas.microsoft.com/office/drawing/2014/main" id="{29D8D19E-C1E1-E848-BCBB-542FC4E774E1}"/>
              </a:ext>
            </a:extLst>
          </p:cNvPr>
          <p:cNvCxnSpPr>
            <a:cxnSpLocks/>
          </p:cNvCxnSpPr>
          <p:nvPr/>
        </p:nvCxnSpPr>
        <p:spPr>
          <a:xfrm flipH="1" flipV="1">
            <a:off x="4588324" y="3306323"/>
            <a:ext cx="73705" cy="4620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46">
            <a:extLst>
              <a:ext uri="{FF2B5EF4-FFF2-40B4-BE49-F238E27FC236}">
                <a16:creationId xmlns:a16="http://schemas.microsoft.com/office/drawing/2014/main" id="{1A0F134C-7A1D-0E41-AEB8-E03BDB496648}"/>
              </a:ext>
            </a:extLst>
          </p:cNvPr>
          <p:cNvCxnSpPr>
            <a:cxnSpLocks/>
          </p:cNvCxnSpPr>
          <p:nvPr/>
        </p:nvCxnSpPr>
        <p:spPr>
          <a:xfrm flipV="1">
            <a:off x="4662029" y="3331833"/>
            <a:ext cx="1173204" cy="43658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2">
            <a:extLst>
              <a:ext uri="{FF2B5EF4-FFF2-40B4-BE49-F238E27FC236}">
                <a16:creationId xmlns:a16="http://schemas.microsoft.com/office/drawing/2014/main" id="{72C13673-484A-ED45-9B07-521EAB54F481}"/>
              </a:ext>
            </a:extLst>
          </p:cNvPr>
          <p:cNvSpPr/>
          <p:nvPr/>
        </p:nvSpPr>
        <p:spPr>
          <a:xfrm>
            <a:off x="7006233" y="1927329"/>
            <a:ext cx="443196" cy="1308294"/>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22">
            <a:extLst>
              <a:ext uri="{FF2B5EF4-FFF2-40B4-BE49-F238E27FC236}">
                <a16:creationId xmlns:a16="http://schemas.microsoft.com/office/drawing/2014/main" id="{202394B8-411B-284B-AE7C-719237E3A0B1}"/>
              </a:ext>
            </a:extLst>
          </p:cNvPr>
          <p:cNvCxnSpPr/>
          <p:nvPr/>
        </p:nvCxnSpPr>
        <p:spPr>
          <a:xfrm>
            <a:off x="2549547" y="3780101"/>
            <a:ext cx="572012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0" name="TextBox 56">
            <a:extLst>
              <a:ext uri="{FF2B5EF4-FFF2-40B4-BE49-F238E27FC236}">
                <a16:creationId xmlns:a16="http://schemas.microsoft.com/office/drawing/2014/main" id="{62782AE4-5508-9046-BBFF-581F1857E3F6}"/>
              </a:ext>
            </a:extLst>
          </p:cNvPr>
          <p:cNvSpPr txBox="1"/>
          <p:nvPr/>
        </p:nvSpPr>
        <p:spPr>
          <a:xfrm>
            <a:off x="1967125" y="3595787"/>
            <a:ext cx="2416091" cy="338554"/>
          </a:xfrm>
          <a:prstGeom prst="rect">
            <a:avLst/>
          </a:prstGeom>
          <a:solidFill>
            <a:schemeClr val="bg1"/>
          </a:solidFill>
        </p:spPr>
        <p:txBody>
          <a:bodyPr wrap="square" rtlCol="0">
            <a:spAutoFit/>
          </a:bodyPr>
          <a:lstStyle/>
          <a:p>
            <a:r>
              <a:rPr lang="en-US" altLang="zh-CN" sz="1600" b="1" dirty="0">
                <a:solidFill>
                  <a:schemeClr val="accent1"/>
                </a:solidFill>
              </a:rPr>
              <a:t>Wi-Fi</a:t>
            </a:r>
            <a:r>
              <a:rPr lang="zh-CN" altLang="en-US" sz="1600" b="1" dirty="0">
                <a:solidFill>
                  <a:schemeClr val="accent1"/>
                </a:solidFill>
              </a:rPr>
              <a:t> </a:t>
            </a:r>
            <a:r>
              <a:rPr lang="en-US" altLang="zh-CN" sz="1600" b="1" dirty="0">
                <a:solidFill>
                  <a:schemeClr val="accent1"/>
                </a:solidFill>
              </a:rPr>
              <a:t>/</a:t>
            </a:r>
            <a:r>
              <a:rPr lang="zh-CN" altLang="en-US" sz="1600" b="1" dirty="0">
                <a:solidFill>
                  <a:schemeClr val="accent1"/>
                </a:solidFill>
              </a:rPr>
              <a:t> </a:t>
            </a:r>
            <a:r>
              <a:rPr lang="en-US" altLang="zh-CN" sz="1600" b="1" dirty="0">
                <a:solidFill>
                  <a:schemeClr val="accent1"/>
                </a:solidFill>
              </a:rPr>
              <a:t>LTE</a:t>
            </a:r>
            <a:r>
              <a:rPr lang="zh-CN" altLang="en-US" sz="1600" b="1" dirty="0">
                <a:solidFill>
                  <a:schemeClr val="accent1"/>
                </a:solidFill>
              </a:rPr>
              <a:t> </a:t>
            </a:r>
            <a:r>
              <a:rPr lang="en-US" altLang="zh-CN" sz="1600" b="1" dirty="0">
                <a:solidFill>
                  <a:schemeClr val="accent1"/>
                </a:solidFill>
              </a:rPr>
              <a:t>/</a:t>
            </a:r>
            <a:r>
              <a:rPr lang="zh-CN" altLang="en-US" sz="1600" b="1" dirty="0">
                <a:solidFill>
                  <a:schemeClr val="accent1"/>
                </a:solidFill>
              </a:rPr>
              <a:t> </a:t>
            </a:r>
            <a:r>
              <a:rPr lang="en-US" altLang="zh-CN" sz="1600" b="1" dirty="0">
                <a:solidFill>
                  <a:schemeClr val="accent1"/>
                </a:solidFill>
              </a:rPr>
              <a:t>5G</a:t>
            </a:r>
            <a:r>
              <a:rPr lang="zh-CN" altLang="en-US" sz="1600" b="1" dirty="0">
                <a:solidFill>
                  <a:schemeClr val="accent1"/>
                </a:solidFill>
              </a:rPr>
              <a:t> </a:t>
            </a:r>
            <a:r>
              <a:rPr lang="en-US" altLang="zh-CN" sz="1600" b="1" dirty="0">
                <a:solidFill>
                  <a:schemeClr val="accent1"/>
                </a:solidFill>
              </a:rPr>
              <a:t>/</a:t>
            </a:r>
            <a:r>
              <a:rPr lang="zh-CN" altLang="en-US" sz="1600" b="1" dirty="0">
                <a:solidFill>
                  <a:schemeClr val="accent1"/>
                </a:solidFill>
              </a:rPr>
              <a:t> </a:t>
            </a:r>
            <a:r>
              <a:rPr lang="en-US" altLang="zh-CN" sz="1600" b="1" dirty="0">
                <a:solidFill>
                  <a:schemeClr val="accent1"/>
                </a:solidFill>
              </a:rPr>
              <a:t>Wired</a:t>
            </a:r>
            <a:endParaRPr lang="en-US" sz="1600" b="1" dirty="0">
              <a:solidFill>
                <a:schemeClr val="accent1"/>
              </a:solidFill>
            </a:endParaRPr>
          </a:p>
        </p:txBody>
      </p:sp>
      <p:sp>
        <p:nvSpPr>
          <p:cNvPr id="101" name="TextBox 23">
            <a:extLst>
              <a:ext uri="{FF2B5EF4-FFF2-40B4-BE49-F238E27FC236}">
                <a16:creationId xmlns:a16="http://schemas.microsoft.com/office/drawing/2014/main" id="{26CBE854-4B79-7C40-95C9-55BED88CF174}"/>
              </a:ext>
            </a:extLst>
          </p:cNvPr>
          <p:cNvSpPr txBox="1"/>
          <p:nvPr/>
        </p:nvSpPr>
        <p:spPr>
          <a:xfrm>
            <a:off x="2072485" y="4039355"/>
            <a:ext cx="1350324" cy="646331"/>
          </a:xfrm>
          <a:prstGeom prst="rect">
            <a:avLst/>
          </a:prstGeom>
          <a:noFill/>
        </p:spPr>
        <p:txBody>
          <a:bodyPr wrap="square" rtlCol="0">
            <a:spAutoFit/>
          </a:bodyPr>
          <a:lstStyle/>
          <a:p>
            <a:pPr algn="ctr"/>
            <a:r>
              <a:rPr lang="en-US" altLang="zh-CN" i="1" dirty="0">
                <a:solidFill>
                  <a:schemeClr val="tx1">
                    <a:lumMod val="50000"/>
                    <a:lumOff val="50000"/>
                  </a:schemeClr>
                </a:solidFill>
              </a:rPr>
              <a:t>traceroute</a:t>
            </a:r>
          </a:p>
          <a:p>
            <a:pPr algn="ctr"/>
            <a:r>
              <a:rPr lang="en-US" altLang="zh-CN" i="1" dirty="0">
                <a:solidFill>
                  <a:schemeClr val="tx1">
                    <a:lumMod val="50000"/>
                    <a:lumOff val="50000"/>
                  </a:schemeClr>
                </a:solidFill>
              </a:rPr>
              <a:t>iPerf3</a:t>
            </a:r>
            <a:endParaRPr lang="en-CN" i="1" dirty="0">
              <a:solidFill>
                <a:schemeClr val="tx1">
                  <a:lumMod val="50000"/>
                  <a:lumOff val="50000"/>
                </a:schemeClr>
              </a:solidFill>
            </a:endParaRPr>
          </a:p>
        </p:txBody>
      </p:sp>
      <p:sp>
        <p:nvSpPr>
          <p:cNvPr id="103" name="TextBox 26">
            <a:extLst>
              <a:ext uri="{FF2B5EF4-FFF2-40B4-BE49-F238E27FC236}">
                <a16:creationId xmlns:a16="http://schemas.microsoft.com/office/drawing/2014/main" id="{02CE24D3-CD1B-3F48-91F8-A4830B21DF80}"/>
              </a:ext>
            </a:extLst>
          </p:cNvPr>
          <p:cNvSpPr txBox="1"/>
          <p:nvPr/>
        </p:nvSpPr>
        <p:spPr>
          <a:xfrm>
            <a:off x="7301512" y="4957540"/>
            <a:ext cx="684264" cy="369332"/>
          </a:xfrm>
          <a:prstGeom prst="rect">
            <a:avLst/>
          </a:prstGeom>
          <a:noFill/>
          <a:effectLst>
            <a:outerShdw blurRad="50800" dist="50800" dir="5400000" sx="1000" sy="1000" algn="ctr" rotWithShape="0">
              <a:srgbClr val="000000"/>
            </a:outerShdw>
          </a:effectLst>
        </p:spPr>
        <p:txBody>
          <a:bodyPr wrap="square" rtlCol="0">
            <a:spAutoFit/>
          </a:bodyPr>
          <a:lstStyle/>
          <a:p>
            <a:pPr algn="ctr"/>
            <a:r>
              <a:rPr lang="en-US" altLang="zh-CN" b="1" dirty="0">
                <a:solidFill>
                  <a:schemeClr val="bg1">
                    <a:alpha val="20000"/>
                  </a:schemeClr>
                </a:solidFill>
              </a:rPr>
              <a:t>UEs</a:t>
            </a:r>
            <a:endParaRPr lang="en-CN" b="1" dirty="0">
              <a:solidFill>
                <a:schemeClr val="bg1">
                  <a:alpha val="20000"/>
                </a:schemeClr>
              </a:solidFill>
            </a:endParaRPr>
          </a:p>
        </p:txBody>
      </p:sp>
      <p:pic>
        <p:nvPicPr>
          <p:cNvPr id="104" name="Picture 6" descr="Mobile logo clipart 1 » Clipart Station">
            <a:extLst>
              <a:ext uri="{FF2B5EF4-FFF2-40B4-BE49-F238E27FC236}">
                <a16:creationId xmlns:a16="http://schemas.microsoft.com/office/drawing/2014/main" id="{CFA127D8-EA3D-1241-AFD9-38B2127A4813}"/>
              </a:ext>
            </a:extLst>
          </p:cNvPr>
          <p:cNvPicPr>
            <a:picLocks noChangeAspect="1" noChangeArrowheads="1"/>
          </p:cNvPicPr>
          <p:nvPr/>
        </p:nvPicPr>
        <p:blipFill rotWithShape="1">
          <a:blip r:embed="rId9">
            <a:alphaModFix amt="20000"/>
            <a:extLst>
              <a:ext uri="{28A0092B-C50C-407E-A947-70E740481C1C}">
                <a14:useLocalDpi xmlns:a14="http://schemas.microsoft.com/office/drawing/2010/main" val="0"/>
              </a:ext>
            </a:extLst>
          </a:blip>
          <a:srcRect l="14904" r="15218"/>
          <a:stretch/>
        </p:blipFill>
        <p:spPr bwMode="auto">
          <a:xfrm rot="16200000">
            <a:off x="5651215" y="5161451"/>
            <a:ext cx="551026" cy="788553"/>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pic>
        <p:nvPicPr>
          <p:cNvPr id="105" name="Picture 10" descr="Laptop Logo (Graphic) by meisuseno · Creative Fabrica">
            <a:extLst>
              <a:ext uri="{FF2B5EF4-FFF2-40B4-BE49-F238E27FC236}">
                <a16:creationId xmlns:a16="http://schemas.microsoft.com/office/drawing/2014/main" id="{07DFA64C-F9D7-6A48-A57A-F9B1856F1A1F}"/>
              </a:ext>
            </a:extLst>
          </p:cNvPr>
          <p:cNvPicPr>
            <a:picLocks noChangeAspect="1" noChangeArrowheads="1"/>
          </p:cNvPicPr>
          <p:nvPr/>
        </p:nvPicPr>
        <p:blipFill rotWithShape="1">
          <a:blip r:embed="rId10">
            <a:alphaModFix amt="20000"/>
            <a:extLst>
              <a:ext uri="{28A0092B-C50C-407E-A947-70E740481C1C}">
                <a14:useLocalDpi xmlns:a14="http://schemas.microsoft.com/office/drawing/2010/main" val="0"/>
              </a:ext>
            </a:extLst>
          </a:blip>
          <a:srcRect l="22497" t="25271" r="20476" b="22880"/>
          <a:stretch/>
        </p:blipFill>
        <p:spPr bwMode="auto">
          <a:xfrm>
            <a:off x="5920790" y="4210835"/>
            <a:ext cx="869279" cy="608213"/>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06" name="TextBox 44">
            <a:extLst>
              <a:ext uri="{FF2B5EF4-FFF2-40B4-BE49-F238E27FC236}">
                <a16:creationId xmlns:a16="http://schemas.microsoft.com/office/drawing/2014/main" id="{90C5F840-DA3F-1446-828F-00D1B294CDE3}"/>
              </a:ext>
            </a:extLst>
          </p:cNvPr>
          <p:cNvSpPr txBox="1"/>
          <p:nvPr/>
        </p:nvSpPr>
        <p:spPr>
          <a:xfrm>
            <a:off x="5069553" y="5767008"/>
            <a:ext cx="1692100" cy="369332"/>
          </a:xfrm>
          <a:prstGeom prst="rect">
            <a:avLst/>
          </a:prstGeom>
          <a:noFill/>
          <a:effectLst>
            <a:outerShdw blurRad="50800" dist="50800" dir="5400000" sx="1000" sy="1000" algn="ctr" rotWithShape="0">
              <a:srgbClr val="000000"/>
            </a:outerShdw>
          </a:effectLst>
        </p:spPr>
        <p:txBody>
          <a:bodyPr wrap="square" rtlCol="0">
            <a:spAutoFit/>
          </a:bodyPr>
          <a:lstStyle/>
          <a:p>
            <a:pPr algn="ctr"/>
            <a:r>
              <a:rPr lang="en-US" altLang="zh-CN" dirty="0">
                <a:solidFill>
                  <a:schemeClr val="tx1">
                    <a:alpha val="20000"/>
                  </a:schemeClr>
                </a:solidFill>
              </a:rPr>
              <a:t>Cloud</a:t>
            </a:r>
            <a:r>
              <a:rPr lang="zh-CN" altLang="en-US" dirty="0">
                <a:solidFill>
                  <a:schemeClr val="tx1">
                    <a:alpha val="20000"/>
                  </a:schemeClr>
                </a:solidFill>
              </a:rPr>
              <a:t> </a:t>
            </a:r>
            <a:r>
              <a:rPr lang="en-US" altLang="zh-CN" dirty="0">
                <a:solidFill>
                  <a:schemeClr val="tx1">
                    <a:alpha val="20000"/>
                  </a:schemeClr>
                </a:solidFill>
              </a:rPr>
              <a:t>Gaming</a:t>
            </a:r>
            <a:endParaRPr lang="en-CN" dirty="0">
              <a:solidFill>
                <a:schemeClr val="tx1">
                  <a:alpha val="20000"/>
                </a:schemeClr>
              </a:solidFill>
            </a:endParaRPr>
          </a:p>
        </p:txBody>
      </p:sp>
      <p:sp>
        <p:nvSpPr>
          <p:cNvPr id="107" name="TextBox 52">
            <a:extLst>
              <a:ext uri="{FF2B5EF4-FFF2-40B4-BE49-F238E27FC236}">
                <a16:creationId xmlns:a16="http://schemas.microsoft.com/office/drawing/2014/main" id="{FC673C08-FC08-1A40-98BC-9FE61022B7D8}"/>
              </a:ext>
            </a:extLst>
          </p:cNvPr>
          <p:cNvSpPr txBox="1"/>
          <p:nvPr/>
        </p:nvSpPr>
        <p:spPr>
          <a:xfrm>
            <a:off x="5030170" y="4749695"/>
            <a:ext cx="1819555" cy="369332"/>
          </a:xfrm>
          <a:prstGeom prst="rect">
            <a:avLst/>
          </a:prstGeom>
          <a:noFill/>
          <a:effectLst>
            <a:outerShdw blurRad="50800" dist="50800" dir="5400000" sx="1000" sy="1000" algn="ctr" rotWithShape="0">
              <a:srgbClr val="000000"/>
            </a:outerShdw>
          </a:effectLst>
        </p:spPr>
        <p:txBody>
          <a:bodyPr wrap="square" rtlCol="0">
            <a:spAutoFit/>
          </a:bodyPr>
          <a:lstStyle/>
          <a:p>
            <a:pPr algn="ctr"/>
            <a:r>
              <a:rPr lang="en-US" altLang="zh-CN" dirty="0">
                <a:solidFill>
                  <a:schemeClr val="tx1">
                    <a:alpha val="20000"/>
                  </a:schemeClr>
                </a:solidFill>
              </a:rPr>
              <a:t>Live</a:t>
            </a:r>
            <a:r>
              <a:rPr lang="zh-CN" altLang="en-US" dirty="0">
                <a:solidFill>
                  <a:schemeClr val="tx1">
                    <a:alpha val="20000"/>
                  </a:schemeClr>
                </a:solidFill>
              </a:rPr>
              <a:t> </a:t>
            </a:r>
            <a:r>
              <a:rPr lang="en-US" altLang="zh-CN" dirty="0">
                <a:solidFill>
                  <a:schemeClr val="tx1">
                    <a:alpha val="20000"/>
                  </a:schemeClr>
                </a:solidFill>
              </a:rPr>
              <a:t>Streaming</a:t>
            </a:r>
            <a:endParaRPr lang="en-CN" dirty="0">
              <a:solidFill>
                <a:schemeClr val="tx1">
                  <a:alpha val="20000"/>
                </a:schemeClr>
              </a:solidFill>
            </a:endParaRPr>
          </a:p>
        </p:txBody>
      </p:sp>
      <p:pic>
        <p:nvPicPr>
          <p:cNvPr id="108" name="Picture 6" descr="Mobile logo clipart 1 » Clipart Station">
            <a:extLst>
              <a:ext uri="{FF2B5EF4-FFF2-40B4-BE49-F238E27FC236}">
                <a16:creationId xmlns:a16="http://schemas.microsoft.com/office/drawing/2014/main" id="{C9288FFD-4A01-CD4C-97F8-83DD5AECFAE6}"/>
              </a:ext>
            </a:extLst>
          </p:cNvPr>
          <p:cNvPicPr>
            <a:picLocks noChangeAspect="1" noChangeArrowheads="1"/>
          </p:cNvPicPr>
          <p:nvPr/>
        </p:nvPicPr>
        <p:blipFill rotWithShape="1">
          <a:blip r:embed="rId9">
            <a:alphaModFix amt="20000"/>
            <a:extLst>
              <a:ext uri="{28A0092B-C50C-407E-A947-70E740481C1C}">
                <a14:useLocalDpi xmlns:a14="http://schemas.microsoft.com/office/drawing/2010/main" val="0"/>
              </a:ext>
            </a:extLst>
          </a:blip>
          <a:srcRect l="14904" r="15218"/>
          <a:stretch/>
        </p:blipFill>
        <p:spPr bwMode="auto">
          <a:xfrm>
            <a:off x="5206958" y="4203739"/>
            <a:ext cx="402526" cy="576040"/>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sp>
        <p:nvSpPr>
          <p:cNvPr id="109" name="Up Arrow 45">
            <a:extLst>
              <a:ext uri="{FF2B5EF4-FFF2-40B4-BE49-F238E27FC236}">
                <a16:creationId xmlns:a16="http://schemas.microsoft.com/office/drawing/2014/main" id="{8E3C51D7-5766-D140-86EB-461F12A496BA}"/>
              </a:ext>
            </a:extLst>
          </p:cNvPr>
          <p:cNvSpPr/>
          <p:nvPr/>
        </p:nvSpPr>
        <p:spPr>
          <a:xfrm>
            <a:off x="5332392" y="3841386"/>
            <a:ext cx="151658" cy="326683"/>
          </a:xfrm>
          <a:prstGeom prst="upArrow">
            <a:avLst/>
          </a:prstGeom>
          <a:solidFill>
            <a:schemeClr val="bg1"/>
          </a:solidFill>
          <a:ln>
            <a:solidFill>
              <a:schemeClr val="tx1">
                <a:alpha val="20000"/>
              </a:schemeClr>
            </a:solid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0" name="Up Arrow 57">
            <a:extLst>
              <a:ext uri="{FF2B5EF4-FFF2-40B4-BE49-F238E27FC236}">
                <a16:creationId xmlns:a16="http://schemas.microsoft.com/office/drawing/2014/main" id="{A8AEC18B-1F88-9D41-A1AC-23B0F9E4F52A}"/>
              </a:ext>
            </a:extLst>
          </p:cNvPr>
          <p:cNvSpPr/>
          <p:nvPr/>
        </p:nvSpPr>
        <p:spPr>
          <a:xfrm rot="10800000">
            <a:off x="6278250" y="3843246"/>
            <a:ext cx="151658" cy="326683"/>
          </a:xfrm>
          <a:prstGeom prst="upArrow">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1" name="Up Arrow 60">
            <a:extLst>
              <a:ext uri="{FF2B5EF4-FFF2-40B4-BE49-F238E27FC236}">
                <a16:creationId xmlns:a16="http://schemas.microsoft.com/office/drawing/2014/main" id="{6FE25CD5-68D5-3C45-B846-DED3215BB6AA}"/>
              </a:ext>
            </a:extLst>
          </p:cNvPr>
          <p:cNvSpPr/>
          <p:nvPr/>
        </p:nvSpPr>
        <p:spPr>
          <a:xfrm rot="5400000">
            <a:off x="5105865" y="5226642"/>
            <a:ext cx="151658" cy="664092"/>
          </a:xfrm>
          <a:prstGeom prst="upArrow">
            <a:avLst/>
          </a:prstGeom>
          <a:solidFill>
            <a:schemeClr val="bg1"/>
          </a:solidFill>
          <a:ln>
            <a:solidFill>
              <a:schemeClr val="tx1">
                <a:alpha val="20000"/>
              </a:schemeClr>
            </a:solid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2" name="Up Arrow 59">
            <a:extLst>
              <a:ext uri="{FF2B5EF4-FFF2-40B4-BE49-F238E27FC236}">
                <a16:creationId xmlns:a16="http://schemas.microsoft.com/office/drawing/2014/main" id="{1AC94AEA-2A57-E74B-B916-AB280B83869A}"/>
              </a:ext>
            </a:extLst>
          </p:cNvPr>
          <p:cNvSpPr/>
          <p:nvPr/>
        </p:nvSpPr>
        <p:spPr>
          <a:xfrm>
            <a:off x="4815230" y="3807554"/>
            <a:ext cx="151658" cy="1786167"/>
          </a:xfrm>
          <a:prstGeom prst="upArrow">
            <a:avLst/>
          </a:prstGeom>
          <a:solidFill>
            <a:schemeClr val="bg1"/>
          </a:solidFill>
          <a:ln>
            <a:solidFill>
              <a:schemeClr val="tx1">
                <a:alpha val="20000"/>
              </a:schemeClr>
            </a:solidFill>
          </a:ln>
          <a:effectLst>
            <a:outerShdw blurRad="50800" dist="50800" dir="5400000" sx="1000" sy="1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3" name="TextBox 61">
            <a:extLst>
              <a:ext uri="{FF2B5EF4-FFF2-40B4-BE49-F238E27FC236}">
                <a16:creationId xmlns:a16="http://schemas.microsoft.com/office/drawing/2014/main" id="{C126D272-767C-324E-8047-3EC0EFD06091}"/>
              </a:ext>
            </a:extLst>
          </p:cNvPr>
          <p:cNvSpPr txBox="1"/>
          <p:nvPr/>
        </p:nvSpPr>
        <p:spPr>
          <a:xfrm rot="16200000">
            <a:off x="3621655" y="4480564"/>
            <a:ext cx="1819556" cy="584775"/>
          </a:xfrm>
          <a:prstGeom prst="rect">
            <a:avLst/>
          </a:prstGeom>
          <a:solidFill>
            <a:schemeClr val="bg1"/>
          </a:solidFill>
          <a:effectLst>
            <a:outerShdw blurRad="50800" dist="50800" dir="5400000" sx="1000" sy="1000" algn="ctr" rotWithShape="0">
              <a:srgbClr val="000000"/>
            </a:outerShdw>
          </a:effectLst>
        </p:spPr>
        <p:txBody>
          <a:bodyPr wrap="square" rtlCol="0">
            <a:spAutoFit/>
          </a:bodyPr>
          <a:lstStyle/>
          <a:p>
            <a:pPr algn="ctr"/>
            <a:r>
              <a:rPr lang="en-US" altLang="zh-CN" sz="1600" i="1" dirty="0">
                <a:solidFill>
                  <a:schemeClr val="tx1">
                    <a:lumMod val="50000"/>
                    <a:lumOff val="50000"/>
                    <a:alpha val="20000"/>
                  </a:schemeClr>
                </a:solidFill>
              </a:rPr>
              <a:t>player</a:t>
            </a:r>
            <a:r>
              <a:rPr lang="zh-CN" altLang="en-US" sz="1600" i="1" dirty="0">
                <a:solidFill>
                  <a:schemeClr val="tx1">
                    <a:lumMod val="50000"/>
                    <a:lumOff val="50000"/>
                    <a:alpha val="20000"/>
                  </a:schemeClr>
                </a:solidFill>
              </a:rPr>
              <a:t> </a:t>
            </a:r>
            <a:r>
              <a:rPr lang="en-US" altLang="zh-CN" sz="1600" i="1" dirty="0">
                <a:solidFill>
                  <a:schemeClr val="tx1">
                    <a:lumMod val="50000"/>
                    <a:lumOff val="50000"/>
                    <a:alpha val="20000"/>
                  </a:schemeClr>
                </a:solidFill>
              </a:rPr>
              <a:t>actions</a:t>
            </a:r>
          </a:p>
          <a:p>
            <a:pPr algn="ctr"/>
            <a:r>
              <a:rPr lang="en-US" altLang="zh-CN" sz="1600" i="1" dirty="0">
                <a:solidFill>
                  <a:schemeClr val="tx1">
                    <a:lumMod val="50000"/>
                    <a:lumOff val="50000"/>
                    <a:alpha val="20000"/>
                  </a:schemeClr>
                </a:solidFill>
              </a:rPr>
              <a:t>&amp;</a:t>
            </a:r>
            <a:r>
              <a:rPr lang="zh-CN" altLang="en-US" sz="1600" i="1" dirty="0">
                <a:solidFill>
                  <a:schemeClr val="tx1">
                    <a:lumMod val="50000"/>
                    <a:lumOff val="50000"/>
                    <a:alpha val="20000"/>
                  </a:schemeClr>
                </a:solidFill>
              </a:rPr>
              <a:t> </a:t>
            </a:r>
            <a:r>
              <a:rPr lang="en-US" altLang="zh-CN" sz="1600" i="1" dirty="0">
                <a:solidFill>
                  <a:schemeClr val="tx1">
                    <a:lumMod val="50000"/>
                    <a:lumOff val="50000"/>
                    <a:alpha val="20000"/>
                  </a:schemeClr>
                </a:solidFill>
              </a:rPr>
              <a:t>Game</a:t>
            </a:r>
            <a:r>
              <a:rPr lang="zh-CN" altLang="en-US" sz="1600" i="1" dirty="0">
                <a:solidFill>
                  <a:schemeClr val="tx1">
                    <a:lumMod val="50000"/>
                    <a:lumOff val="50000"/>
                    <a:alpha val="20000"/>
                  </a:schemeClr>
                </a:solidFill>
              </a:rPr>
              <a:t> </a:t>
            </a:r>
            <a:r>
              <a:rPr lang="en-US" altLang="zh-CN" sz="1600" i="1" dirty="0">
                <a:solidFill>
                  <a:schemeClr val="tx1">
                    <a:lumMod val="50000"/>
                    <a:lumOff val="50000"/>
                    <a:alpha val="20000"/>
                  </a:schemeClr>
                </a:solidFill>
              </a:rPr>
              <a:t>display</a:t>
            </a:r>
            <a:endParaRPr lang="en-CN" sz="1600" i="1" dirty="0">
              <a:solidFill>
                <a:schemeClr val="tx1">
                  <a:lumMod val="50000"/>
                  <a:lumOff val="50000"/>
                  <a:alpha val="20000"/>
                </a:schemeClr>
              </a:solidFill>
            </a:endParaRPr>
          </a:p>
        </p:txBody>
      </p:sp>
      <p:sp>
        <p:nvSpPr>
          <p:cNvPr id="114" name="Up-Down Arrow 48">
            <a:extLst>
              <a:ext uri="{FF2B5EF4-FFF2-40B4-BE49-F238E27FC236}">
                <a16:creationId xmlns:a16="http://schemas.microsoft.com/office/drawing/2014/main" id="{ED770C68-DCAA-4D4C-962B-A60F3B31020C}"/>
              </a:ext>
            </a:extLst>
          </p:cNvPr>
          <p:cNvSpPr/>
          <p:nvPr/>
        </p:nvSpPr>
        <p:spPr>
          <a:xfrm>
            <a:off x="3256687" y="3934341"/>
            <a:ext cx="258073" cy="776519"/>
          </a:xfrm>
          <a:prstGeom prst="upDown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17" name="Picture 2" descr="Settings Free Icon of Mobirise">
            <a:extLst>
              <a:ext uri="{FF2B5EF4-FFF2-40B4-BE49-F238E27FC236}">
                <a16:creationId xmlns:a16="http://schemas.microsoft.com/office/drawing/2014/main" id="{0249E957-0794-3446-8351-241E23A1E353}"/>
              </a:ext>
            </a:extLst>
          </p:cNvPr>
          <p:cNvPicPr>
            <a:picLocks noChangeAspect="1" noChangeArrowheads="1"/>
          </p:cNvPicPr>
          <p:nvPr/>
        </p:nvPicPr>
        <p:blipFill>
          <a:blip r:embed="rId11">
            <a:alphaModFix amt="20000"/>
            <a:extLst>
              <a:ext uri="{28A0092B-C50C-407E-A947-70E740481C1C}">
                <a14:useLocalDpi xmlns:a14="http://schemas.microsoft.com/office/drawing/2010/main" val="0"/>
              </a:ext>
            </a:extLst>
          </a:blip>
          <a:srcRect/>
          <a:stretch>
            <a:fillRect/>
          </a:stretch>
        </p:blipFill>
        <p:spPr bwMode="auto">
          <a:xfrm>
            <a:off x="8616008" y="5113580"/>
            <a:ext cx="770519" cy="770519"/>
          </a:xfrm>
          <a:prstGeom prst="rect">
            <a:avLst/>
          </a:prstGeom>
          <a:noFill/>
          <a:effectLst>
            <a:outerShdw blurRad="50800" dist="50800" dir="5400000" sx="1000" sy="1000" algn="ctr" rotWithShape="0">
              <a:srgbClr val="000000"/>
            </a:outerShdw>
          </a:effectLst>
          <a:extLst>
            <a:ext uri="{909E8E84-426E-40DD-AFC4-6F175D3DCCD1}">
              <a14:hiddenFill xmlns:a14="http://schemas.microsoft.com/office/drawing/2010/main">
                <a:solidFill>
                  <a:srgbClr val="FFFFFF"/>
                </a:solidFill>
              </a14:hiddenFill>
            </a:ext>
          </a:extLst>
        </p:spPr>
      </p:pic>
      <p:cxnSp>
        <p:nvCxnSpPr>
          <p:cNvPr id="118" name="Elbow Connector 64">
            <a:extLst>
              <a:ext uri="{FF2B5EF4-FFF2-40B4-BE49-F238E27FC236}">
                <a16:creationId xmlns:a16="http://schemas.microsoft.com/office/drawing/2014/main" id="{00579818-9213-7946-A0B2-83912976370C}"/>
              </a:ext>
            </a:extLst>
          </p:cNvPr>
          <p:cNvCxnSpPr>
            <a:stCxn id="98" idx="2"/>
          </p:cNvCxnSpPr>
          <p:nvPr/>
        </p:nvCxnSpPr>
        <p:spPr>
          <a:xfrm rot="16200000" flipH="1">
            <a:off x="7139560" y="3323894"/>
            <a:ext cx="1883404" cy="1706862"/>
          </a:xfrm>
          <a:prstGeom prst="bentConnector3">
            <a:avLst>
              <a:gd name="adj1" fmla="val 22572"/>
            </a:avLst>
          </a:prstGeom>
          <a:ln w="57150">
            <a:solidFill>
              <a:schemeClr val="bg2">
                <a:lumMod val="75000"/>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66">
            <a:extLst>
              <a:ext uri="{FF2B5EF4-FFF2-40B4-BE49-F238E27FC236}">
                <a16:creationId xmlns:a16="http://schemas.microsoft.com/office/drawing/2014/main" id="{8C8BE082-73B1-E146-9B12-4136968059DF}"/>
              </a:ext>
            </a:extLst>
          </p:cNvPr>
          <p:cNvSpPr txBox="1"/>
          <p:nvPr/>
        </p:nvSpPr>
        <p:spPr>
          <a:xfrm>
            <a:off x="7290653" y="3285536"/>
            <a:ext cx="2220763" cy="369332"/>
          </a:xfrm>
          <a:prstGeom prst="rect">
            <a:avLst/>
          </a:prstGeom>
          <a:noFill/>
          <a:effectLst>
            <a:outerShdw blurRad="50800" dist="50800" dir="5400000" sx="1000" sy="1000" algn="ctr" rotWithShape="0">
              <a:srgbClr val="000000"/>
            </a:outerShdw>
          </a:effectLst>
        </p:spPr>
        <p:txBody>
          <a:bodyPr wrap="square" rtlCol="0">
            <a:spAutoFit/>
          </a:bodyPr>
          <a:lstStyle/>
          <a:p>
            <a:r>
              <a:rPr lang="en-US" altLang="zh-CN" i="1" dirty="0">
                <a:solidFill>
                  <a:schemeClr val="tx1">
                    <a:alpha val="19543"/>
                  </a:schemeClr>
                </a:solidFill>
              </a:rPr>
              <a:t>complete</a:t>
            </a:r>
            <a:r>
              <a:rPr lang="zh-CN" altLang="en-US" dirty="0">
                <a:solidFill>
                  <a:schemeClr val="tx1">
                    <a:alpha val="19543"/>
                  </a:schemeClr>
                </a:solidFill>
              </a:rPr>
              <a:t> </a:t>
            </a:r>
            <a:r>
              <a:rPr lang="en-US" altLang="zh-CN" dirty="0">
                <a:solidFill>
                  <a:schemeClr val="tx1">
                    <a:alpha val="19543"/>
                  </a:schemeClr>
                </a:solidFill>
              </a:rPr>
              <a:t>VM</a:t>
            </a:r>
            <a:r>
              <a:rPr lang="zh-CN" altLang="en-US" dirty="0">
                <a:solidFill>
                  <a:schemeClr val="tx1">
                    <a:alpha val="19543"/>
                  </a:schemeClr>
                </a:solidFill>
              </a:rPr>
              <a:t> </a:t>
            </a:r>
            <a:r>
              <a:rPr lang="en-US" altLang="zh-CN" dirty="0">
                <a:solidFill>
                  <a:schemeClr val="tx1">
                    <a:alpha val="19543"/>
                  </a:schemeClr>
                </a:solidFill>
              </a:rPr>
              <a:t>traces</a:t>
            </a:r>
            <a:endParaRPr lang="en-CN" dirty="0">
              <a:solidFill>
                <a:schemeClr val="tx1">
                  <a:alpha val="19543"/>
                </a:schemeClr>
              </a:solidFill>
            </a:endParaRPr>
          </a:p>
        </p:txBody>
      </p:sp>
      <p:cxnSp>
        <p:nvCxnSpPr>
          <p:cNvPr id="120" name="Straight Arrow Connector 42">
            <a:extLst>
              <a:ext uri="{FF2B5EF4-FFF2-40B4-BE49-F238E27FC236}">
                <a16:creationId xmlns:a16="http://schemas.microsoft.com/office/drawing/2014/main" id="{B0E8DFBF-BA91-6241-B115-CEF78A8129D1}"/>
              </a:ext>
            </a:extLst>
          </p:cNvPr>
          <p:cNvCxnSpPr>
            <a:cxnSpLocks/>
          </p:cNvCxnSpPr>
          <p:nvPr/>
        </p:nvCxnSpPr>
        <p:spPr>
          <a:xfrm flipH="1" flipV="1">
            <a:off x="3718642" y="3285536"/>
            <a:ext cx="943387" cy="48287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4" name="灯片编号占位符 123">
            <a:extLst>
              <a:ext uri="{FF2B5EF4-FFF2-40B4-BE49-F238E27FC236}">
                <a16:creationId xmlns:a16="http://schemas.microsoft.com/office/drawing/2014/main" id="{11D8EA6C-8B24-CD45-A3CE-01BDC4867688}"/>
              </a:ext>
            </a:extLst>
          </p:cNvPr>
          <p:cNvSpPr>
            <a:spLocks noGrp="1"/>
          </p:cNvSpPr>
          <p:nvPr>
            <p:ph type="sldNum" sz="quarter" idx="12"/>
          </p:nvPr>
        </p:nvSpPr>
        <p:spPr/>
        <p:txBody>
          <a:bodyPr/>
          <a:lstStyle/>
          <a:p>
            <a:fld id="{14F5F132-64CF-CE42-8D58-232F10835DF2}" type="slidenum">
              <a:rPr kumimoji="1" lang="zh-CN" altLang="en-US" smtClean="0"/>
              <a:t>7</a:t>
            </a:fld>
            <a:endParaRPr kumimoji="1" lang="zh-CN" altLang="en-US" dirty="0"/>
          </a:p>
        </p:txBody>
      </p:sp>
      <p:sp>
        <p:nvSpPr>
          <p:cNvPr id="125" name="文本框 124">
            <a:extLst>
              <a:ext uri="{FF2B5EF4-FFF2-40B4-BE49-F238E27FC236}">
                <a16:creationId xmlns:a16="http://schemas.microsoft.com/office/drawing/2014/main" id="{0954B63F-1656-814A-9DA8-747392B996C9}"/>
              </a:ext>
            </a:extLst>
          </p:cNvPr>
          <p:cNvSpPr txBox="1"/>
          <p:nvPr/>
        </p:nvSpPr>
        <p:spPr>
          <a:xfrm>
            <a:off x="4351848" y="4036878"/>
            <a:ext cx="5720128" cy="2058577"/>
          </a:xfrm>
          <a:prstGeom prst="rect">
            <a:avLst/>
          </a:prstGeom>
          <a:solidFill>
            <a:schemeClr val="accent1">
              <a:lumMod val="40000"/>
              <a:lumOff val="60000"/>
            </a:schemeClr>
          </a:solidFill>
          <a:ln w="25400">
            <a:noFill/>
          </a:ln>
        </p:spPr>
        <p:txBody>
          <a:bodyPr wrap="square" rtlCol="0">
            <a:spAutoFit/>
          </a:bodyPr>
          <a:lstStyle/>
          <a:p>
            <a:pPr marL="285750" indent="-285750">
              <a:lnSpc>
                <a:spcPct val="120000"/>
              </a:lnSpc>
              <a:buFont typeface="Arial" panose="020B0604020202020204" pitchFamily="34" charset="0"/>
              <a:buChar char="•"/>
            </a:pPr>
            <a:r>
              <a:rPr lang="en-US" altLang="zh-CN" b="1" i="1" dirty="0">
                <a:solidFill>
                  <a:srgbClr val="C00000"/>
                </a:solidFill>
              </a:rPr>
              <a:t>Crowd-sourcing</a:t>
            </a:r>
            <a:r>
              <a:rPr lang="en-US" altLang="zh-CN" sz="1400" b="1" i="1" dirty="0">
                <a:solidFill>
                  <a:srgbClr val="C00000"/>
                </a:solidFill>
              </a:rPr>
              <a:t> </a:t>
            </a:r>
            <a:r>
              <a:rPr lang="en-US" altLang="zh-CN" b="1" i="1" dirty="0">
                <a:solidFill>
                  <a:srgbClr val="C00000"/>
                </a:solidFill>
              </a:rPr>
              <a:t>experiments</a:t>
            </a:r>
            <a:r>
              <a:rPr kumimoji="1" lang="en-US" altLang="zh-CN" i="1" dirty="0">
                <a:latin typeface="Microsoft YaHei" panose="020B0503020204020204" pitchFamily="34" charset="-122"/>
                <a:ea typeface="Microsoft YaHei" panose="020B0503020204020204" pitchFamily="34" charset="-122"/>
                <a:cs typeface="Times New Roman" panose="02020603050405020304" pitchFamily="18" charset="0"/>
              </a:rPr>
              <a:t> </a:t>
            </a: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from </a:t>
            </a:r>
            <a:r>
              <a:rPr lang="en-US" altLang="zh-CN" b="1" i="1" dirty="0">
                <a:solidFill>
                  <a:srgbClr val="C00000"/>
                </a:solidFill>
              </a:rPr>
              <a:t>158</a:t>
            </a: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 participants in </a:t>
            </a:r>
            <a:r>
              <a:rPr lang="en-US" altLang="zh-CN" b="1" i="1" dirty="0">
                <a:solidFill>
                  <a:srgbClr val="C00000"/>
                </a:solidFill>
              </a:rPr>
              <a:t>41</a:t>
            </a: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 cities across China.</a:t>
            </a:r>
          </a:p>
          <a:p>
            <a:pPr marL="285750" indent="-285750">
              <a:lnSpc>
                <a:spcPct val="120000"/>
              </a:lnSpc>
              <a:buFont typeface="Arial" panose="020B0604020202020204" pitchFamily="34" charset="0"/>
              <a:buChar char="•"/>
            </a:pPr>
            <a:endPar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20000"/>
              </a:lnSpc>
              <a:buFont typeface="Arial" panose="020B0604020202020204" pitchFamily="34" charset="0"/>
              <a:buChar char="•"/>
            </a:pP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Edge performance metrics:</a:t>
            </a:r>
          </a:p>
          <a:p>
            <a:pPr marL="742950" lvl="1" indent="-285750">
              <a:lnSpc>
                <a:spcPct val="120000"/>
              </a:lnSpc>
              <a:buFont typeface="Arial" panose="020B0604020202020204" pitchFamily="34" charset="0"/>
              <a:buChar char="•"/>
            </a:pP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Network latency</a:t>
            </a:r>
          </a:p>
          <a:p>
            <a:pPr marL="742950" lvl="1" indent="-285750">
              <a:lnSpc>
                <a:spcPct val="120000"/>
              </a:lnSpc>
              <a:buFont typeface="Arial" panose="020B0604020202020204" pitchFamily="34" charset="0"/>
              <a:buChar char="•"/>
            </a:pP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Network throughput</a:t>
            </a:r>
          </a:p>
        </p:txBody>
      </p:sp>
    </p:spTree>
    <p:extLst>
      <p:ext uri="{BB962C8B-B14F-4D97-AF65-F5344CB8AC3E}">
        <p14:creationId xmlns:p14="http://schemas.microsoft.com/office/powerpoint/2010/main" val="3220871402"/>
      </p:ext>
    </p:extLst>
  </p:cSld>
  <p:clrMapOvr>
    <a:masterClrMapping/>
  </p:clrMapOvr>
  <mc:AlternateContent xmlns:mc="http://schemas.openxmlformats.org/markup-compatibility/2006" xmlns:p14="http://schemas.microsoft.com/office/powerpoint/2010/main">
    <mc:Choice Requires="p14">
      <p:transition spd="slow" p14:dur="2000" advTm="2395"/>
    </mc:Choice>
    <mc:Fallback xmlns="">
      <p:transition spd="slow" advTm="2395"/>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a:extLst>
              <a:ext uri="{FF2B5EF4-FFF2-40B4-BE49-F238E27FC236}">
                <a16:creationId xmlns:a16="http://schemas.microsoft.com/office/drawing/2014/main" id="{A60274FE-E0ED-FC4A-84CC-1F6B46F58B59}"/>
              </a:ext>
            </a:extLst>
          </p:cNvPr>
          <p:cNvSpPr/>
          <p:nvPr/>
        </p:nvSpPr>
        <p:spPr>
          <a:xfrm>
            <a:off x="1840392" y="1501016"/>
            <a:ext cx="8242302" cy="4763405"/>
          </a:xfrm>
          <a:prstGeom prst="rect">
            <a:avLst/>
          </a:prstGeom>
          <a:ln w="190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A0F819F-A0C4-B244-A675-16096557B200}"/>
              </a:ext>
            </a:extLst>
          </p:cNvPr>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Measurements over NEP </a:t>
            </a:r>
            <a:endParaRPr kumimoji="1" lang="zh-CN" altLang="en-US"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3" name="TextBox 58">
            <a:extLst>
              <a:ext uri="{FF2B5EF4-FFF2-40B4-BE49-F238E27FC236}">
                <a16:creationId xmlns:a16="http://schemas.microsoft.com/office/drawing/2014/main" id="{136D38DF-5439-A042-9F5E-E4B74D249E84}"/>
              </a:ext>
            </a:extLst>
          </p:cNvPr>
          <p:cNvSpPr txBox="1"/>
          <p:nvPr/>
        </p:nvSpPr>
        <p:spPr>
          <a:xfrm>
            <a:off x="5240442" y="3792220"/>
            <a:ext cx="1350324" cy="369332"/>
          </a:xfrm>
          <a:prstGeom prst="rect">
            <a:avLst/>
          </a:prstGeom>
          <a:noFill/>
        </p:spPr>
        <p:txBody>
          <a:bodyPr wrap="square" rtlCol="0">
            <a:spAutoFit/>
          </a:bodyPr>
          <a:lstStyle/>
          <a:p>
            <a:pPr algn="ctr"/>
            <a:r>
              <a:rPr lang="en-US" altLang="zh-CN" i="1" dirty="0">
                <a:solidFill>
                  <a:schemeClr val="tx1">
                    <a:lumMod val="50000"/>
                    <a:lumOff val="50000"/>
                  </a:schemeClr>
                </a:solidFill>
              </a:rPr>
              <a:t>videos</a:t>
            </a:r>
            <a:endParaRPr lang="en-CN" i="1" dirty="0">
              <a:solidFill>
                <a:schemeClr val="tx1">
                  <a:lumMod val="50000"/>
                  <a:lumOff val="50000"/>
                </a:schemeClr>
              </a:solidFill>
            </a:endParaRPr>
          </a:p>
        </p:txBody>
      </p:sp>
      <p:pic>
        <p:nvPicPr>
          <p:cNvPr id="64" name="Picture 3">
            <a:extLst>
              <a:ext uri="{FF2B5EF4-FFF2-40B4-BE49-F238E27FC236}">
                <a16:creationId xmlns:a16="http://schemas.microsoft.com/office/drawing/2014/main" id="{C4DD38CB-2DA1-5F4B-B6B7-DCEE5B9BBE35}"/>
              </a:ext>
            </a:extLst>
          </p:cNvPr>
          <p:cNvPicPr>
            <a:picLocks noChangeAspect="1"/>
          </p:cNvPicPr>
          <p:nvPr/>
        </p:nvPicPr>
        <p:blipFill>
          <a:blip r:embed="rId3"/>
          <a:stretch>
            <a:fillRect/>
          </a:stretch>
        </p:blipFill>
        <p:spPr>
          <a:xfrm>
            <a:off x="2137774" y="1853764"/>
            <a:ext cx="2170079" cy="1444089"/>
          </a:xfrm>
          <a:prstGeom prst="rect">
            <a:avLst/>
          </a:prstGeom>
        </p:spPr>
      </p:pic>
      <p:pic>
        <p:nvPicPr>
          <p:cNvPr id="65" name="Picture 4">
            <a:extLst>
              <a:ext uri="{FF2B5EF4-FFF2-40B4-BE49-F238E27FC236}">
                <a16:creationId xmlns:a16="http://schemas.microsoft.com/office/drawing/2014/main" id="{C5E6A0E5-CBAA-2A4C-AC26-D03B3336D19C}"/>
              </a:ext>
            </a:extLst>
          </p:cNvPr>
          <p:cNvPicPr>
            <a:picLocks noChangeAspect="1"/>
          </p:cNvPicPr>
          <p:nvPr/>
        </p:nvPicPr>
        <p:blipFill>
          <a:blip r:embed="rId4"/>
          <a:stretch>
            <a:fillRect/>
          </a:stretch>
        </p:blipFill>
        <p:spPr>
          <a:xfrm>
            <a:off x="2563583" y="2225880"/>
            <a:ext cx="427511" cy="672750"/>
          </a:xfrm>
          <a:prstGeom prst="rect">
            <a:avLst/>
          </a:prstGeom>
        </p:spPr>
      </p:pic>
      <p:sp>
        <p:nvSpPr>
          <p:cNvPr id="66" name="TextBox 5">
            <a:extLst>
              <a:ext uri="{FF2B5EF4-FFF2-40B4-BE49-F238E27FC236}">
                <a16:creationId xmlns:a16="http://schemas.microsoft.com/office/drawing/2014/main" id="{A72EAF3F-45B7-A24B-98EE-C63149E7E7D9}"/>
              </a:ext>
            </a:extLst>
          </p:cNvPr>
          <p:cNvSpPr txBox="1"/>
          <p:nvPr/>
        </p:nvSpPr>
        <p:spPr>
          <a:xfrm>
            <a:off x="2092372" y="1501016"/>
            <a:ext cx="4357844" cy="369332"/>
          </a:xfrm>
          <a:prstGeom prst="rect">
            <a:avLst/>
          </a:prstGeom>
          <a:noFill/>
        </p:spPr>
        <p:txBody>
          <a:bodyPr wrap="square" rtlCol="0">
            <a:spAutoFit/>
          </a:bodyPr>
          <a:lstStyle/>
          <a:p>
            <a:pPr algn="ctr"/>
            <a:r>
              <a:rPr lang="en-US" altLang="zh-CN" b="1" dirty="0"/>
              <a:t>Nodes</a:t>
            </a:r>
            <a:r>
              <a:rPr lang="en-US" altLang="zh-CN" dirty="0"/>
              <a:t>:</a:t>
            </a:r>
            <a:r>
              <a:rPr lang="zh-CN" altLang="en-US" dirty="0"/>
              <a:t> </a:t>
            </a:r>
            <a:r>
              <a:rPr lang="en-US" altLang="zh-CN" dirty="0"/>
              <a:t>small</a:t>
            </a:r>
            <a:r>
              <a:rPr lang="zh-CN" altLang="en-US" dirty="0"/>
              <a:t> </a:t>
            </a:r>
            <a:r>
              <a:rPr lang="en-US" altLang="zh-CN" dirty="0"/>
              <a:t>DCs</a:t>
            </a:r>
            <a:r>
              <a:rPr lang="zh-CN" altLang="en-US" dirty="0"/>
              <a:t> </a:t>
            </a:r>
            <a:r>
              <a:rPr lang="en-US" altLang="zh-CN" dirty="0"/>
              <a:t>at</a:t>
            </a:r>
            <a:r>
              <a:rPr lang="zh-CN" altLang="en-US" dirty="0"/>
              <a:t> </a:t>
            </a:r>
            <a:r>
              <a:rPr lang="en-US" altLang="zh-CN" dirty="0"/>
              <a:t>different</a:t>
            </a:r>
            <a:r>
              <a:rPr lang="zh-CN" altLang="en-US" dirty="0"/>
              <a:t> </a:t>
            </a:r>
            <a:r>
              <a:rPr lang="en-US" altLang="zh-CN" dirty="0"/>
              <a:t>locations</a:t>
            </a:r>
            <a:endParaRPr lang="en-US" dirty="0"/>
          </a:p>
        </p:txBody>
      </p:sp>
      <p:pic>
        <p:nvPicPr>
          <p:cNvPr id="67" name="Picture 6">
            <a:extLst>
              <a:ext uri="{FF2B5EF4-FFF2-40B4-BE49-F238E27FC236}">
                <a16:creationId xmlns:a16="http://schemas.microsoft.com/office/drawing/2014/main" id="{399725D2-59C5-8B46-8134-1D86B4E193F1}"/>
              </a:ext>
            </a:extLst>
          </p:cNvPr>
          <p:cNvPicPr>
            <a:picLocks noChangeAspect="1"/>
          </p:cNvPicPr>
          <p:nvPr/>
        </p:nvPicPr>
        <p:blipFill>
          <a:blip r:embed="rId4"/>
          <a:stretch>
            <a:fillRect/>
          </a:stretch>
        </p:blipFill>
        <p:spPr>
          <a:xfrm>
            <a:off x="3113807" y="2225880"/>
            <a:ext cx="427511" cy="672750"/>
          </a:xfrm>
          <a:prstGeom prst="rect">
            <a:avLst/>
          </a:prstGeom>
        </p:spPr>
      </p:pic>
      <p:pic>
        <p:nvPicPr>
          <p:cNvPr id="68" name="Picture 7">
            <a:extLst>
              <a:ext uri="{FF2B5EF4-FFF2-40B4-BE49-F238E27FC236}">
                <a16:creationId xmlns:a16="http://schemas.microsoft.com/office/drawing/2014/main" id="{ABFC7D5C-8088-974D-A0B1-601B46A3AA53}"/>
              </a:ext>
            </a:extLst>
          </p:cNvPr>
          <p:cNvPicPr>
            <a:picLocks noChangeAspect="1"/>
          </p:cNvPicPr>
          <p:nvPr/>
        </p:nvPicPr>
        <p:blipFill>
          <a:blip r:embed="rId4"/>
          <a:stretch>
            <a:fillRect/>
          </a:stretch>
        </p:blipFill>
        <p:spPr>
          <a:xfrm>
            <a:off x="3664031" y="2225880"/>
            <a:ext cx="427511" cy="672750"/>
          </a:xfrm>
          <a:prstGeom prst="rect">
            <a:avLst/>
          </a:prstGeom>
        </p:spPr>
      </p:pic>
      <p:sp>
        <p:nvSpPr>
          <p:cNvPr id="69" name="TextBox 8">
            <a:extLst>
              <a:ext uri="{FF2B5EF4-FFF2-40B4-BE49-F238E27FC236}">
                <a16:creationId xmlns:a16="http://schemas.microsoft.com/office/drawing/2014/main" id="{1065C35B-5434-AD4C-9780-2EB0BC6AD2D2}"/>
              </a:ext>
            </a:extLst>
          </p:cNvPr>
          <p:cNvSpPr txBox="1"/>
          <p:nvPr/>
        </p:nvSpPr>
        <p:spPr>
          <a:xfrm>
            <a:off x="2572638" y="2853650"/>
            <a:ext cx="1250026" cy="338554"/>
          </a:xfrm>
          <a:prstGeom prst="rect">
            <a:avLst/>
          </a:prstGeom>
          <a:noFill/>
        </p:spPr>
        <p:txBody>
          <a:bodyPr wrap="square" rtlCol="0">
            <a:spAutoFit/>
          </a:bodyPr>
          <a:lstStyle/>
          <a:p>
            <a:pPr algn="ctr"/>
            <a:r>
              <a:rPr lang="en-US" altLang="zh-CN" sz="1600" b="1" dirty="0"/>
              <a:t>Servers</a:t>
            </a:r>
            <a:endParaRPr lang="en-US" sz="1600" b="1" dirty="0"/>
          </a:p>
        </p:txBody>
      </p:sp>
      <p:pic>
        <p:nvPicPr>
          <p:cNvPr id="70" name="Picture 9">
            <a:extLst>
              <a:ext uri="{FF2B5EF4-FFF2-40B4-BE49-F238E27FC236}">
                <a16:creationId xmlns:a16="http://schemas.microsoft.com/office/drawing/2014/main" id="{41D441F2-9331-E540-9471-9357848D8C05}"/>
              </a:ext>
            </a:extLst>
          </p:cNvPr>
          <p:cNvPicPr>
            <a:picLocks noChangeAspect="1"/>
          </p:cNvPicPr>
          <p:nvPr/>
        </p:nvPicPr>
        <p:blipFill>
          <a:blip r:embed="rId3"/>
          <a:stretch>
            <a:fillRect/>
          </a:stretch>
        </p:blipFill>
        <p:spPr>
          <a:xfrm>
            <a:off x="4357456" y="1911995"/>
            <a:ext cx="849381" cy="565225"/>
          </a:xfrm>
          <a:prstGeom prst="rect">
            <a:avLst/>
          </a:prstGeom>
        </p:spPr>
      </p:pic>
      <p:pic>
        <p:nvPicPr>
          <p:cNvPr id="71" name="Picture 10">
            <a:extLst>
              <a:ext uri="{FF2B5EF4-FFF2-40B4-BE49-F238E27FC236}">
                <a16:creationId xmlns:a16="http://schemas.microsoft.com/office/drawing/2014/main" id="{AC561991-CA3C-7C40-8050-DB3CF8F392E5}"/>
              </a:ext>
            </a:extLst>
          </p:cNvPr>
          <p:cNvPicPr>
            <a:picLocks noChangeAspect="1"/>
          </p:cNvPicPr>
          <p:nvPr/>
        </p:nvPicPr>
        <p:blipFill>
          <a:blip r:embed="rId3"/>
          <a:stretch>
            <a:fillRect/>
          </a:stretch>
        </p:blipFill>
        <p:spPr>
          <a:xfrm>
            <a:off x="4310452" y="2670036"/>
            <a:ext cx="943387" cy="565225"/>
          </a:xfrm>
          <a:prstGeom prst="rect">
            <a:avLst/>
          </a:prstGeom>
        </p:spPr>
      </p:pic>
      <p:sp>
        <p:nvSpPr>
          <p:cNvPr id="72" name="TextBox 11">
            <a:extLst>
              <a:ext uri="{FF2B5EF4-FFF2-40B4-BE49-F238E27FC236}">
                <a16:creationId xmlns:a16="http://schemas.microsoft.com/office/drawing/2014/main" id="{81DD06EB-A610-F041-B348-18FF58F35C15}"/>
              </a:ext>
            </a:extLst>
          </p:cNvPr>
          <p:cNvSpPr txBox="1"/>
          <p:nvPr/>
        </p:nvSpPr>
        <p:spPr>
          <a:xfrm>
            <a:off x="4193056" y="2071991"/>
            <a:ext cx="1250026" cy="307777"/>
          </a:xfrm>
          <a:prstGeom prst="rect">
            <a:avLst/>
          </a:prstGeom>
          <a:noFill/>
        </p:spPr>
        <p:txBody>
          <a:bodyPr wrap="square" rtlCol="0">
            <a:spAutoFit/>
          </a:bodyPr>
          <a:lstStyle/>
          <a:p>
            <a:pPr algn="ctr"/>
            <a:r>
              <a:rPr lang="en-US" altLang="zh-CN" sz="1400" i="1" dirty="0"/>
              <a:t>Beijing-1</a:t>
            </a:r>
            <a:endParaRPr lang="en-US" sz="1400" i="1" dirty="0"/>
          </a:p>
        </p:txBody>
      </p:sp>
      <p:sp>
        <p:nvSpPr>
          <p:cNvPr id="73" name="TextBox 12">
            <a:extLst>
              <a:ext uri="{FF2B5EF4-FFF2-40B4-BE49-F238E27FC236}">
                <a16:creationId xmlns:a16="http://schemas.microsoft.com/office/drawing/2014/main" id="{C191431F-24EE-C148-98BB-7C1792E8AB3F}"/>
              </a:ext>
            </a:extLst>
          </p:cNvPr>
          <p:cNvSpPr txBox="1"/>
          <p:nvPr/>
        </p:nvSpPr>
        <p:spPr>
          <a:xfrm>
            <a:off x="4157133" y="2835836"/>
            <a:ext cx="1250026" cy="307777"/>
          </a:xfrm>
          <a:prstGeom prst="rect">
            <a:avLst/>
          </a:prstGeom>
          <a:noFill/>
        </p:spPr>
        <p:txBody>
          <a:bodyPr wrap="square" rtlCol="0">
            <a:spAutoFit/>
          </a:bodyPr>
          <a:lstStyle/>
          <a:p>
            <a:pPr algn="ctr"/>
            <a:r>
              <a:rPr lang="en-US" altLang="zh-CN" sz="1400" i="1" dirty="0"/>
              <a:t>Shanghai</a:t>
            </a:r>
            <a:endParaRPr lang="en-US" sz="1400" i="1" dirty="0"/>
          </a:p>
        </p:txBody>
      </p:sp>
      <p:pic>
        <p:nvPicPr>
          <p:cNvPr id="74" name="Picture 13">
            <a:extLst>
              <a:ext uri="{FF2B5EF4-FFF2-40B4-BE49-F238E27FC236}">
                <a16:creationId xmlns:a16="http://schemas.microsoft.com/office/drawing/2014/main" id="{999921F4-3343-1F49-B414-D03DFEE24BD2}"/>
              </a:ext>
            </a:extLst>
          </p:cNvPr>
          <p:cNvPicPr>
            <a:picLocks noChangeAspect="1"/>
          </p:cNvPicPr>
          <p:nvPr/>
        </p:nvPicPr>
        <p:blipFill>
          <a:blip r:embed="rId3"/>
          <a:stretch>
            <a:fillRect/>
          </a:stretch>
        </p:blipFill>
        <p:spPr>
          <a:xfrm>
            <a:off x="5370528" y="1911995"/>
            <a:ext cx="849381" cy="565225"/>
          </a:xfrm>
          <a:prstGeom prst="rect">
            <a:avLst/>
          </a:prstGeom>
        </p:spPr>
      </p:pic>
      <p:sp>
        <p:nvSpPr>
          <p:cNvPr id="75" name="TextBox 14">
            <a:extLst>
              <a:ext uri="{FF2B5EF4-FFF2-40B4-BE49-F238E27FC236}">
                <a16:creationId xmlns:a16="http://schemas.microsoft.com/office/drawing/2014/main" id="{88424CD1-407F-694A-9DF4-92ECB2EB0604}"/>
              </a:ext>
            </a:extLst>
          </p:cNvPr>
          <p:cNvSpPr txBox="1"/>
          <p:nvPr/>
        </p:nvSpPr>
        <p:spPr>
          <a:xfrm>
            <a:off x="5206128" y="2071991"/>
            <a:ext cx="1250026" cy="307777"/>
          </a:xfrm>
          <a:prstGeom prst="rect">
            <a:avLst/>
          </a:prstGeom>
          <a:noFill/>
        </p:spPr>
        <p:txBody>
          <a:bodyPr wrap="square" rtlCol="0">
            <a:spAutoFit/>
          </a:bodyPr>
          <a:lstStyle/>
          <a:p>
            <a:pPr algn="ctr"/>
            <a:r>
              <a:rPr lang="en-US" altLang="zh-CN" sz="1400" i="1" dirty="0"/>
              <a:t>Beijing-2</a:t>
            </a:r>
            <a:endParaRPr lang="en-US" sz="1400" i="1" dirty="0"/>
          </a:p>
        </p:txBody>
      </p:sp>
      <p:pic>
        <p:nvPicPr>
          <p:cNvPr id="76" name="Picture 15">
            <a:extLst>
              <a:ext uri="{FF2B5EF4-FFF2-40B4-BE49-F238E27FC236}">
                <a16:creationId xmlns:a16="http://schemas.microsoft.com/office/drawing/2014/main" id="{05706135-F7B5-E24F-A7B2-71641FB6BFBD}"/>
              </a:ext>
            </a:extLst>
          </p:cNvPr>
          <p:cNvPicPr>
            <a:picLocks noChangeAspect="1"/>
          </p:cNvPicPr>
          <p:nvPr/>
        </p:nvPicPr>
        <p:blipFill>
          <a:blip r:embed="rId3"/>
          <a:stretch>
            <a:fillRect/>
          </a:stretch>
        </p:blipFill>
        <p:spPr>
          <a:xfrm>
            <a:off x="5303938" y="2670036"/>
            <a:ext cx="943387" cy="565225"/>
          </a:xfrm>
          <a:prstGeom prst="rect">
            <a:avLst/>
          </a:prstGeom>
        </p:spPr>
      </p:pic>
      <p:sp>
        <p:nvSpPr>
          <p:cNvPr id="77" name="TextBox 16">
            <a:extLst>
              <a:ext uri="{FF2B5EF4-FFF2-40B4-BE49-F238E27FC236}">
                <a16:creationId xmlns:a16="http://schemas.microsoft.com/office/drawing/2014/main" id="{29B8E759-AEB6-4742-8270-14CFA637A88C}"/>
              </a:ext>
            </a:extLst>
          </p:cNvPr>
          <p:cNvSpPr txBox="1"/>
          <p:nvPr/>
        </p:nvSpPr>
        <p:spPr>
          <a:xfrm>
            <a:off x="5166745" y="2828129"/>
            <a:ext cx="1250026" cy="307777"/>
          </a:xfrm>
          <a:prstGeom prst="rect">
            <a:avLst/>
          </a:prstGeom>
          <a:noFill/>
        </p:spPr>
        <p:txBody>
          <a:bodyPr wrap="square" rtlCol="0">
            <a:spAutoFit/>
          </a:bodyPr>
          <a:lstStyle/>
          <a:p>
            <a:pPr algn="ctr"/>
            <a:r>
              <a:rPr lang="en-US" altLang="zh-CN" sz="1400" i="1" dirty="0"/>
              <a:t>Shenzhen</a:t>
            </a:r>
            <a:endParaRPr lang="en-US" sz="1400" i="1" dirty="0"/>
          </a:p>
        </p:txBody>
      </p:sp>
      <p:pic>
        <p:nvPicPr>
          <p:cNvPr id="78" name="Picture 18">
            <a:extLst>
              <a:ext uri="{FF2B5EF4-FFF2-40B4-BE49-F238E27FC236}">
                <a16:creationId xmlns:a16="http://schemas.microsoft.com/office/drawing/2014/main" id="{47FF112D-D1C4-4540-A023-28C72E502ABD}"/>
              </a:ext>
            </a:extLst>
          </p:cNvPr>
          <p:cNvPicPr>
            <a:picLocks noChangeAspect="1"/>
          </p:cNvPicPr>
          <p:nvPr/>
        </p:nvPicPr>
        <p:blipFill>
          <a:blip r:embed="rId5">
            <a:alphaModFix amt="20000"/>
          </a:blip>
          <a:stretch>
            <a:fillRect/>
          </a:stretch>
        </p:blipFill>
        <p:spPr>
          <a:xfrm>
            <a:off x="6563038" y="1951456"/>
            <a:ext cx="443196" cy="510639"/>
          </a:xfrm>
          <a:prstGeom prst="rect">
            <a:avLst/>
          </a:prstGeom>
        </p:spPr>
      </p:pic>
      <p:sp>
        <p:nvSpPr>
          <p:cNvPr id="79" name="Left Brace 19">
            <a:extLst>
              <a:ext uri="{FF2B5EF4-FFF2-40B4-BE49-F238E27FC236}">
                <a16:creationId xmlns:a16="http://schemas.microsoft.com/office/drawing/2014/main" id="{C21B2B4A-B451-1341-B1CA-1A6B1B7EB965}"/>
              </a:ext>
            </a:extLst>
          </p:cNvPr>
          <p:cNvSpPr/>
          <p:nvPr/>
        </p:nvSpPr>
        <p:spPr>
          <a:xfrm>
            <a:off x="6356163" y="1988696"/>
            <a:ext cx="200457" cy="43616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80" name="Picture 20">
            <a:extLst>
              <a:ext uri="{FF2B5EF4-FFF2-40B4-BE49-F238E27FC236}">
                <a16:creationId xmlns:a16="http://schemas.microsoft.com/office/drawing/2014/main" id="{7B3503E7-9153-2B44-A4C1-5DB8501AF6F8}"/>
              </a:ext>
            </a:extLst>
          </p:cNvPr>
          <p:cNvPicPr>
            <a:picLocks noChangeAspect="1"/>
          </p:cNvPicPr>
          <p:nvPr/>
        </p:nvPicPr>
        <p:blipFill>
          <a:blip r:embed="rId5"/>
          <a:stretch>
            <a:fillRect/>
          </a:stretch>
        </p:blipFill>
        <p:spPr>
          <a:xfrm>
            <a:off x="7006234" y="1951455"/>
            <a:ext cx="443196" cy="510639"/>
          </a:xfrm>
          <a:prstGeom prst="rect">
            <a:avLst/>
          </a:prstGeom>
        </p:spPr>
      </p:pic>
      <p:pic>
        <p:nvPicPr>
          <p:cNvPr id="81" name="Picture 21">
            <a:extLst>
              <a:ext uri="{FF2B5EF4-FFF2-40B4-BE49-F238E27FC236}">
                <a16:creationId xmlns:a16="http://schemas.microsoft.com/office/drawing/2014/main" id="{90956149-FFB9-6940-97FF-9193E318E7B9}"/>
              </a:ext>
            </a:extLst>
          </p:cNvPr>
          <p:cNvPicPr>
            <a:picLocks noChangeAspect="1"/>
          </p:cNvPicPr>
          <p:nvPr/>
        </p:nvPicPr>
        <p:blipFill>
          <a:blip r:embed="rId5">
            <a:alphaModFix amt="20000"/>
          </a:blip>
          <a:stretch>
            <a:fillRect/>
          </a:stretch>
        </p:blipFill>
        <p:spPr>
          <a:xfrm>
            <a:off x="7449430" y="1951455"/>
            <a:ext cx="443196" cy="510639"/>
          </a:xfrm>
          <a:prstGeom prst="rect">
            <a:avLst/>
          </a:prstGeom>
        </p:spPr>
      </p:pic>
      <p:pic>
        <p:nvPicPr>
          <p:cNvPr id="82" name="Picture 28">
            <a:extLst>
              <a:ext uri="{FF2B5EF4-FFF2-40B4-BE49-F238E27FC236}">
                <a16:creationId xmlns:a16="http://schemas.microsoft.com/office/drawing/2014/main" id="{D9753709-9431-E145-85CE-1E8AC0295445}"/>
              </a:ext>
            </a:extLst>
          </p:cNvPr>
          <p:cNvPicPr>
            <a:picLocks noChangeAspect="1"/>
          </p:cNvPicPr>
          <p:nvPr/>
        </p:nvPicPr>
        <p:blipFill>
          <a:blip r:embed="rId5">
            <a:alphaModFix amt="20000"/>
          </a:blip>
          <a:stretch>
            <a:fillRect/>
          </a:stretch>
        </p:blipFill>
        <p:spPr>
          <a:xfrm>
            <a:off x="6563038" y="2709651"/>
            <a:ext cx="443196" cy="510639"/>
          </a:xfrm>
          <a:prstGeom prst="rect">
            <a:avLst/>
          </a:prstGeom>
        </p:spPr>
      </p:pic>
      <p:sp>
        <p:nvSpPr>
          <p:cNvPr id="83" name="Left Brace 29">
            <a:extLst>
              <a:ext uri="{FF2B5EF4-FFF2-40B4-BE49-F238E27FC236}">
                <a16:creationId xmlns:a16="http://schemas.microsoft.com/office/drawing/2014/main" id="{8EFB17B6-D3EE-7940-B0A6-447B883AC0A7}"/>
              </a:ext>
            </a:extLst>
          </p:cNvPr>
          <p:cNvSpPr/>
          <p:nvPr/>
        </p:nvSpPr>
        <p:spPr>
          <a:xfrm>
            <a:off x="6356163" y="2746891"/>
            <a:ext cx="200457" cy="43616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84" name="Picture 30">
            <a:extLst>
              <a:ext uri="{FF2B5EF4-FFF2-40B4-BE49-F238E27FC236}">
                <a16:creationId xmlns:a16="http://schemas.microsoft.com/office/drawing/2014/main" id="{CAB48D11-B4AD-D24D-BC4E-5AD04FAB9A07}"/>
              </a:ext>
            </a:extLst>
          </p:cNvPr>
          <p:cNvPicPr>
            <a:picLocks noChangeAspect="1"/>
          </p:cNvPicPr>
          <p:nvPr/>
        </p:nvPicPr>
        <p:blipFill>
          <a:blip r:embed="rId5"/>
          <a:stretch>
            <a:fillRect/>
          </a:stretch>
        </p:blipFill>
        <p:spPr>
          <a:xfrm>
            <a:off x="7006234" y="2709650"/>
            <a:ext cx="443196" cy="510639"/>
          </a:xfrm>
          <a:prstGeom prst="rect">
            <a:avLst/>
          </a:prstGeom>
        </p:spPr>
      </p:pic>
      <p:pic>
        <p:nvPicPr>
          <p:cNvPr id="85" name="Picture 31">
            <a:extLst>
              <a:ext uri="{FF2B5EF4-FFF2-40B4-BE49-F238E27FC236}">
                <a16:creationId xmlns:a16="http://schemas.microsoft.com/office/drawing/2014/main" id="{244DEDAB-95F9-D345-8FA0-602F49BA2B85}"/>
              </a:ext>
            </a:extLst>
          </p:cNvPr>
          <p:cNvPicPr>
            <a:picLocks noChangeAspect="1"/>
          </p:cNvPicPr>
          <p:nvPr/>
        </p:nvPicPr>
        <p:blipFill>
          <a:blip r:embed="rId5">
            <a:alphaModFix amt="20000"/>
          </a:blip>
          <a:stretch>
            <a:fillRect/>
          </a:stretch>
        </p:blipFill>
        <p:spPr>
          <a:xfrm>
            <a:off x="7449430" y="2709650"/>
            <a:ext cx="443196" cy="510639"/>
          </a:xfrm>
          <a:prstGeom prst="rect">
            <a:avLst/>
          </a:prstGeom>
        </p:spPr>
      </p:pic>
      <p:sp>
        <p:nvSpPr>
          <p:cNvPr id="86" name="TextBox 32">
            <a:extLst>
              <a:ext uri="{FF2B5EF4-FFF2-40B4-BE49-F238E27FC236}">
                <a16:creationId xmlns:a16="http://schemas.microsoft.com/office/drawing/2014/main" id="{9E89B982-214B-C747-8A19-E105500A9388}"/>
              </a:ext>
            </a:extLst>
          </p:cNvPr>
          <p:cNvSpPr txBox="1"/>
          <p:nvPr/>
        </p:nvSpPr>
        <p:spPr>
          <a:xfrm>
            <a:off x="6598186" y="1506022"/>
            <a:ext cx="1250026" cy="369332"/>
          </a:xfrm>
          <a:prstGeom prst="rect">
            <a:avLst/>
          </a:prstGeom>
          <a:noFill/>
        </p:spPr>
        <p:txBody>
          <a:bodyPr wrap="square" rtlCol="0">
            <a:spAutoFit/>
          </a:bodyPr>
          <a:lstStyle/>
          <a:p>
            <a:pPr algn="ctr"/>
            <a:r>
              <a:rPr lang="en-US" altLang="zh-CN" b="1" dirty="0"/>
              <a:t>IaaS</a:t>
            </a:r>
            <a:r>
              <a:rPr lang="zh-CN" altLang="en-US" b="1" dirty="0"/>
              <a:t> </a:t>
            </a:r>
            <a:r>
              <a:rPr lang="en-US" altLang="zh-CN" b="1" dirty="0"/>
              <a:t>VMs</a:t>
            </a:r>
            <a:endParaRPr lang="en-US" b="1" dirty="0"/>
          </a:p>
        </p:txBody>
      </p:sp>
      <p:pic>
        <p:nvPicPr>
          <p:cNvPr id="87" name="Picture 33">
            <a:extLst>
              <a:ext uri="{FF2B5EF4-FFF2-40B4-BE49-F238E27FC236}">
                <a16:creationId xmlns:a16="http://schemas.microsoft.com/office/drawing/2014/main" id="{520D61FD-9BBE-7A4E-91A8-455D97215BB3}"/>
              </a:ext>
            </a:extLst>
          </p:cNvPr>
          <p:cNvPicPr>
            <a:picLocks noChangeAspect="1"/>
          </p:cNvPicPr>
          <p:nvPr/>
        </p:nvPicPr>
        <p:blipFill>
          <a:blip r:embed="rId6"/>
          <a:stretch>
            <a:fillRect/>
          </a:stretch>
        </p:blipFill>
        <p:spPr>
          <a:xfrm>
            <a:off x="8569225" y="1964559"/>
            <a:ext cx="613935" cy="613935"/>
          </a:xfrm>
          <a:prstGeom prst="rect">
            <a:avLst/>
          </a:prstGeom>
        </p:spPr>
      </p:pic>
      <p:sp>
        <p:nvSpPr>
          <p:cNvPr id="88" name="Notched Right Arrow 34">
            <a:extLst>
              <a:ext uri="{FF2B5EF4-FFF2-40B4-BE49-F238E27FC236}">
                <a16:creationId xmlns:a16="http://schemas.microsoft.com/office/drawing/2014/main" id="{85F99ABA-4686-B04E-832D-A5C3231CCE1E}"/>
              </a:ext>
            </a:extLst>
          </p:cNvPr>
          <p:cNvSpPr/>
          <p:nvPr/>
        </p:nvSpPr>
        <p:spPr>
          <a:xfrm>
            <a:off x="7928480" y="2325314"/>
            <a:ext cx="554591" cy="473882"/>
          </a:xfrm>
          <a:prstGeom prst="notched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37">
            <a:extLst>
              <a:ext uri="{FF2B5EF4-FFF2-40B4-BE49-F238E27FC236}">
                <a16:creationId xmlns:a16="http://schemas.microsoft.com/office/drawing/2014/main" id="{57B2D99A-D865-C849-A705-92DE57E23B8D}"/>
              </a:ext>
            </a:extLst>
          </p:cNvPr>
          <p:cNvPicPr>
            <a:picLocks noChangeAspect="1"/>
          </p:cNvPicPr>
          <p:nvPr/>
        </p:nvPicPr>
        <p:blipFill>
          <a:blip r:embed="rId7"/>
          <a:stretch>
            <a:fillRect/>
          </a:stretch>
        </p:blipFill>
        <p:spPr>
          <a:xfrm>
            <a:off x="8436995" y="2477220"/>
            <a:ext cx="832318" cy="832318"/>
          </a:xfrm>
          <a:prstGeom prst="rect">
            <a:avLst/>
          </a:prstGeom>
        </p:spPr>
      </p:pic>
      <p:sp>
        <p:nvSpPr>
          <p:cNvPr id="90" name="TextBox 38">
            <a:extLst>
              <a:ext uri="{FF2B5EF4-FFF2-40B4-BE49-F238E27FC236}">
                <a16:creationId xmlns:a16="http://schemas.microsoft.com/office/drawing/2014/main" id="{9BCD6B80-56CD-B444-8635-9C7F69656707}"/>
              </a:ext>
            </a:extLst>
          </p:cNvPr>
          <p:cNvSpPr txBox="1"/>
          <p:nvPr/>
        </p:nvSpPr>
        <p:spPr>
          <a:xfrm>
            <a:off x="8129213" y="1505888"/>
            <a:ext cx="1462306" cy="369332"/>
          </a:xfrm>
          <a:prstGeom prst="rect">
            <a:avLst/>
          </a:prstGeom>
          <a:noFill/>
        </p:spPr>
        <p:txBody>
          <a:bodyPr wrap="square" rtlCol="0">
            <a:spAutoFit/>
          </a:bodyPr>
          <a:lstStyle/>
          <a:p>
            <a:pPr algn="ctr"/>
            <a:r>
              <a:rPr lang="en-US" altLang="zh-CN" b="1" dirty="0"/>
              <a:t>Edge</a:t>
            </a:r>
            <a:r>
              <a:rPr lang="zh-CN" altLang="en-US" b="1" dirty="0"/>
              <a:t> </a:t>
            </a:r>
            <a:r>
              <a:rPr lang="en-US" altLang="zh-CN" b="1" dirty="0"/>
              <a:t>Apps</a:t>
            </a:r>
            <a:endParaRPr lang="en-US" b="1" dirty="0"/>
          </a:p>
        </p:txBody>
      </p:sp>
      <p:pic>
        <p:nvPicPr>
          <p:cNvPr id="91" name="Picture 40">
            <a:extLst>
              <a:ext uri="{FF2B5EF4-FFF2-40B4-BE49-F238E27FC236}">
                <a16:creationId xmlns:a16="http://schemas.microsoft.com/office/drawing/2014/main" id="{450B5C49-9E34-114E-98D5-FC6B6E4C1B18}"/>
              </a:ext>
            </a:extLst>
          </p:cNvPr>
          <p:cNvPicPr>
            <a:picLocks noChangeAspect="1"/>
          </p:cNvPicPr>
          <p:nvPr/>
        </p:nvPicPr>
        <p:blipFill>
          <a:blip r:embed="rId8">
            <a:alphaModFix amt="20000"/>
          </a:blip>
          <a:stretch>
            <a:fillRect/>
          </a:stretch>
        </p:blipFill>
        <p:spPr>
          <a:xfrm>
            <a:off x="2506864" y="4695526"/>
            <a:ext cx="1166772" cy="1166772"/>
          </a:xfrm>
          <a:prstGeom prst="rect">
            <a:avLst/>
          </a:prstGeom>
        </p:spPr>
      </p:pic>
      <p:cxnSp>
        <p:nvCxnSpPr>
          <p:cNvPr id="92" name="Straight Arrow Connector 43">
            <a:extLst>
              <a:ext uri="{FF2B5EF4-FFF2-40B4-BE49-F238E27FC236}">
                <a16:creationId xmlns:a16="http://schemas.microsoft.com/office/drawing/2014/main" id="{29D8D19E-C1E1-E848-BCBB-542FC4E774E1}"/>
              </a:ext>
            </a:extLst>
          </p:cNvPr>
          <p:cNvCxnSpPr>
            <a:cxnSpLocks/>
          </p:cNvCxnSpPr>
          <p:nvPr/>
        </p:nvCxnSpPr>
        <p:spPr>
          <a:xfrm flipH="1" flipV="1">
            <a:off x="4588325" y="3290989"/>
            <a:ext cx="73705" cy="46209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46">
            <a:extLst>
              <a:ext uri="{FF2B5EF4-FFF2-40B4-BE49-F238E27FC236}">
                <a16:creationId xmlns:a16="http://schemas.microsoft.com/office/drawing/2014/main" id="{1A0F134C-7A1D-0E41-AEB8-E03BDB496648}"/>
              </a:ext>
            </a:extLst>
          </p:cNvPr>
          <p:cNvCxnSpPr>
            <a:cxnSpLocks/>
          </p:cNvCxnSpPr>
          <p:nvPr/>
        </p:nvCxnSpPr>
        <p:spPr>
          <a:xfrm flipV="1">
            <a:off x="4662030" y="3316499"/>
            <a:ext cx="1173204" cy="436582"/>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2">
            <a:extLst>
              <a:ext uri="{FF2B5EF4-FFF2-40B4-BE49-F238E27FC236}">
                <a16:creationId xmlns:a16="http://schemas.microsoft.com/office/drawing/2014/main" id="{72C13673-484A-ED45-9B07-521EAB54F481}"/>
              </a:ext>
            </a:extLst>
          </p:cNvPr>
          <p:cNvSpPr/>
          <p:nvPr/>
        </p:nvSpPr>
        <p:spPr>
          <a:xfrm>
            <a:off x="7006234" y="1911995"/>
            <a:ext cx="443196" cy="1308294"/>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22">
            <a:extLst>
              <a:ext uri="{FF2B5EF4-FFF2-40B4-BE49-F238E27FC236}">
                <a16:creationId xmlns:a16="http://schemas.microsoft.com/office/drawing/2014/main" id="{202394B8-411B-284B-AE7C-719237E3A0B1}"/>
              </a:ext>
            </a:extLst>
          </p:cNvPr>
          <p:cNvCxnSpPr/>
          <p:nvPr/>
        </p:nvCxnSpPr>
        <p:spPr>
          <a:xfrm>
            <a:off x="2549548" y="3764767"/>
            <a:ext cx="5720128" cy="0"/>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0" name="TextBox 56">
            <a:extLst>
              <a:ext uri="{FF2B5EF4-FFF2-40B4-BE49-F238E27FC236}">
                <a16:creationId xmlns:a16="http://schemas.microsoft.com/office/drawing/2014/main" id="{62782AE4-5508-9046-BBFF-581F1857E3F6}"/>
              </a:ext>
            </a:extLst>
          </p:cNvPr>
          <p:cNvSpPr txBox="1"/>
          <p:nvPr/>
        </p:nvSpPr>
        <p:spPr>
          <a:xfrm>
            <a:off x="1967126" y="3580453"/>
            <a:ext cx="2416091" cy="338554"/>
          </a:xfrm>
          <a:prstGeom prst="rect">
            <a:avLst/>
          </a:prstGeom>
          <a:solidFill>
            <a:schemeClr val="bg1"/>
          </a:solidFill>
        </p:spPr>
        <p:txBody>
          <a:bodyPr wrap="square" rtlCol="0">
            <a:spAutoFit/>
          </a:bodyPr>
          <a:lstStyle/>
          <a:p>
            <a:r>
              <a:rPr lang="en-US" altLang="zh-CN" sz="1600" b="1" dirty="0">
                <a:solidFill>
                  <a:schemeClr val="accent1"/>
                </a:solidFill>
              </a:rPr>
              <a:t>Wi-Fi</a:t>
            </a:r>
            <a:r>
              <a:rPr lang="zh-CN" altLang="en-US" sz="1600" b="1" dirty="0">
                <a:solidFill>
                  <a:schemeClr val="accent1"/>
                </a:solidFill>
              </a:rPr>
              <a:t> </a:t>
            </a:r>
            <a:r>
              <a:rPr lang="en-US" altLang="zh-CN" sz="1600" b="1" dirty="0">
                <a:solidFill>
                  <a:schemeClr val="accent1"/>
                </a:solidFill>
              </a:rPr>
              <a:t>/</a:t>
            </a:r>
            <a:r>
              <a:rPr lang="zh-CN" altLang="en-US" sz="1600" b="1" dirty="0">
                <a:solidFill>
                  <a:schemeClr val="accent1"/>
                </a:solidFill>
              </a:rPr>
              <a:t> </a:t>
            </a:r>
            <a:r>
              <a:rPr lang="en-US" altLang="zh-CN" sz="1600" b="1" dirty="0">
                <a:solidFill>
                  <a:schemeClr val="accent1"/>
                </a:solidFill>
              </a:rPr>
              <a:t>LTE</a:t>
            </a:r>
            <a:r>
              <a:rPr lang="zh-CN" altLang="en-US" sz="1600" b="1" dirty="0">
                <a:solidFill>
                  <a:schemeClr val="accent1"/>
                </a:solidFill>
              </a:rPr>
              <a:t> </a:t>
            </a:r>
            <a:r>
              <a:rPr lang="en-US" altLang="zh-CN" sz="1600" b="1" dirty="0">
                <a:solidFill>
                  <a:schemeClr val="accent1"/>
                </a:solidFill>
              </a:rPr>
              <a:t>/</a:t>
            </a:r>
            <a:r>
              <a:rPr lang="zh-CN" altLang="en-US" sz="1600" b="1" dirty="0">
                <a:solidFill>
                  <a:schemeClr val="accent1"/>
                </a:solidFill>
              </a:rPr>
              <a:t> </a:t>
            </a:r>
            <a:r>
              <a:rPr lang="en-US" altLang="zh-CN" sz="1600" b="1" dirty="0">
                <a:solidFill>
                  <a:schemeClr val="accent1"/>
                </a:solidFill>
              </a:rPr>
              <a:t>5G</a:t>
            </a:r>
            <a:r>
              <a:rPr lang="zh-CN" altLang="en-US" sz="1600" b="1" dirty="0">
                <a:solidFill>
                  <a:schemeClr val="accent1"/>
                </a:solidFill>
              </a:rPr>
              <a:t> </a:t>
            </a:r>
            <a:r>
              <a:rPr lang="en-US" altLang="zh-CN" sz="1600" b="1" dirty="0">
                <a:solidFill>
                  <a:schemeClr val="accent1"/>
                </a:solidFill>
              </a:rPr>
              <a:t>/</a:t>
            </a:r>
            <a:r>
              <a:rPr lang="zh-CN" altLang="en-US" sz="1600" b="1" dirty="0">
                <a:solidFill>
                  <a:schemeClr val="accent1"/>
                </a:solidFill>
              </a:rPr>
              <a:t> </a:t>
            </a:r>
            <a:r>
              <a:rPr lang="en-US" altLang="zh-CN" sz="1600" b="1" dirty="0">
                <a:solidFill>
                  <a:schemeClr val="accent1"/>
                </a:solidFill>
              </a:rPr>
              <a:t>Wired</a:t>
            </a:r>
            <a:endParaRPr lang="en-US" sz="1600" b="1" dirty="0">
              <a:solidFill>
                <a:schemeClr val="accent1"/>
              </a:solidFill>
            </a:endParaRPr>
          </a:p>
        </p:txBody>
      </p:sp>
      <p:sp>
        <p:nvSpPr>
          <p:cNvPr id="101" name="TextBox 23">
            <a:extLst>
              <a:ext uri="{FF2B5EF4-FFF2-40B4-BE49-F238E27FC236}">
                <a16:creationId xmlns:a16="http://schemas.microsoft.com/office/drawing/2014/main" id="{26CBE854-4B79-7C40-95C9-55BED88CF174}"/>
              </a:ext>
            </a:extLst>
          </p:cNvPr>
          <p:cNvSpPr txBox="1"/>
          <p:nvPr/>
        </p:nvSpPr>
        <p:spPr>
          <a:xfrm>
            <a:off x="2072486" y="4024021"/>
            <a:ext cx="1350324" cy="646331"/>
          </a:xfrm>
          <a:prstGeom prst="rect">
            <a:avLst/>
          </a:prstGeom>
          <a:noFill/>
        </p:spPr>
        <p:txBody>
          <a:bodyPr wrap="square" rtlCol="0">
            <a:spAutoFit/>
          </a:bodyPr>
          <a:lstStyle/>
          <a:p>
            <a:pPr algn="ctr"/>
            <a:r>
              <a:rPr lang="en-US" altLang="zh-CN" i="1" dirty="0">
                <a:solidFill>
                  <a:schemeClr val="tx1">
                    <a:lumMod val="50000"/>
                    <a:lumOff val="50000"/>
                    <a:alpha val="20000"/>
                  </a:schemeClr>
                </a:solidFill>
              </a:rPr>
              <a:t>traceroute</a:t>
            </a:r>
          </a:p>
          <a:p>
            <a:pPr algn="ctr"/>
            <a:r>
              <a:rPr lang="en-US" altLang="zh-CN" i="1" dirty="0">
                <a:solidFill>
                  <a:schemeClr val="tx1">
                    <a:lumMod val="50000"/>
                    <a:lumOff val="50000"/>
                    <a:alpha val="20000"/>
                  </a:schemeClr>
                </a:solidFill>
              </a:rPr>
              <a:t>iPerf3</a:t>
            </a:r>
            <a:endParaRPr lang="en-CN" i="1" dirty="0">
              <a:solidFill>
                <a:schemeClr val="tx1">
                  <a:lumMod val="50000"/>
                  <a:lumOff val="50000"/>
                  <a:alpha val="20000"/>
                </a:schemeClr>
              </a:solidFill>
            </a:endParaRPr>
          </a:p>
        </p:txBody>
      </p:sp>
      <p:pic>
        <p:nvPicPr>
          <p:cNvPr id="102" name="Picture 24">
            <a:extLst>
              <a:ext uri="{FF2B5EF4-FFF2-40B4-BE49-F238E27FC236}">
                <a16:creationId xmlns:a16="http://schemas.microsoft.com/office/drawing/2014/main" id="{6C31003E-3965-F14A-A923-5DE5BB5C6FB9}"/>
              </a:ext>
            </a:extLst>
          </p:cNvPr>
          <p:cNvPicPr>
            <a:picLocks noChangeAspect="1"/>
          </p:cNvPicPr>
          <p:nvPr/>
        </p:nvPicPr>
        <p:blipFill>
          <a:blip r:embed="rId9"/>
          <a:stretch>
            <a:fillRect/>
          </a:stretch>
        </p:blipFill>
        <p:spPr>
          <a:xfrm rot="5400000">
            <a:off x="6364414" y="4298529"/>
            <a:ext cx="2116837" cy="1253918"/>
          </a:xfrm>
          <a:prstGeom prst="rect">
            <a:avLst/>
          </a:prstGeom>
          <a:ln>
            <a:noFill/>
          </a:ln>
          <a:effectLst>
            <a:outerShdw blurRad="292100" dist="139700" dir="2700000" algn="tl" rotWithShape="0">
              <a:srgbClr val="333333">
                <a:alpha val="65000"/>
              </a:srgbClr>
            </a:outerShdw>
          </a:effectLst>
        </p:spPr>
      </p:pic>
      <p:sp>
        <p:nvSpPr>
          <p:cNvPr id="103" name="TextBox 26">
            <a:extLst>
              <a:ext uri="{FF2B5EF4-FFF2-40B4-BE49-F238E27FC236}">
                <a16:creationId xmlns:a16="http://schemas.microsoft.com/office/drawing/2014/main" id="{02CE24D3-CD1B-3F48-91F8-A4830B21DF80}"/>
              </a:ext>
            </a:extLst>
          </p:cNvPr>
          <p:cNvSpPr txBox="1"/>
          <p:nvPr/>
        </p:nvSpPr>
        <p:spPr>
          <a:xfrm>
            <a:off x="7301513" y="4942206"/>
            <a:ext cx="684264" cy="369332"/>
          </a:xfrm>
          <a:prstGeom prst="rect">
            <a:avLst/>
          </a:prstGeom>
          <a:noFill/>
        </p:spPr>
        <p:txBody>
          <a:bodyPr wrap="square" rtlCol="0">
            <a:spAutoFit/>
          </a:bodyPr>
          <a:lstStyle/>
          <a:p>
            <a:pPr algn="ctr"/>
            <a:r>
              <a:rPr lang="en-US" altLang="zh-CN" b="1" dirty="0">
                <a:solidFill>
                  <a:schemeClr val="bg1"/>
                </a:solidFill>
              </a:rPr>
              <a:t>UEs</a:t>
            </a:r>
            <a:endParaRPr lang="en-CN" b="1" dirty="0">
              <a:solidFill>
                <a:schemeClr val="bg1"/>
              </a:solidFill>
            </a:endParaRPr>
          </a:p>
        </p:txBody>
      </p:sp>
      <p:pic>
        <p:nvPicPr>
          <p:cNvPr id="104" name="Picture 6" descr="Mobile logo clipart 1 » Clipart Station">
            <a:extLst>
              <a:ext uri="{FF2B5EF4-FFF2-40B4-BE49-F238E27FC236}">
                <a16:creationId xmlns:a16="http://schemas.microsoft.com/office/drawing/2014/main" id="{CFA127D8-EA3D-1241-AFD9-38B2127A4813}"/>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904" r="15218"/>
          <a:stretch/>
        </p:blipFill>
        <p:spPr bwMode="auto">
          <a:xfrm rot="16200000">
            <a:off x="5651216" y="5146117"/>
            <a:ext cx="551026" cy="78855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 descr="Laptop Logo (Graphic) by meisuseno · Creative Fabrica">
            <a:extLst>
              <a:ext uri="{FF2B5EF4-FFF2-40B4-BE49-F238E27FC236}">
                <a16:creationId xmlns:a16="http://schemas.microsoft.com/office/drawing/2014/main" id="{07DFA64C-F9D7-6A48-A57A-F9B1856F1A1F}"/>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22497" t="25271" r="20476" b="22880"/>
          <a:stretch/>
        </p:blipFill>
        <p:spPr bwMode="auto">
          <a:xfrm>
            <a:off x="5920791" y="4195501"/>
            <a:ext cx="869279" cy="608213"/>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44">
            <a:extLst>
              <a:ext uri="{FF2B5EF4-FFF2-40B4-BE49-F238E27FC236}">
                <a16:creationId xmlns:a16="http://schemas.microsoft.com/office/drawing/2014/main" id="{90C5F840-DA3F-1446-828F-00D1B294CDE3}"/>
              </a:ext>
            </a:extLst>
          </p:cNvPr>
          <p:cNvSpPr txBox="1"/>
          <p:nvPr/>
        </p:nvSpPr>
        <p:spPr>
          <a:xfrm>
            <a:off x="5069554" y="5751674"/>
            <a:ext cx="1692100" cy="369332"/>
          </a:xfrm>
          <a:prstGeom prst="rect">
            <a:avLst/>
          </a:prstGeom>
          <a:noFill/>
        </p:spPr>
        <p:txBody>
          <a:bodyPr wrap="square" rtlCol="0">
            <a:spAutoFit/>
          </a:bodyPr>
          <a:lstStyle/>
          <a:p>
            <a:pPr algn="ctr"/>
            <a:r>
              <a:rPr lang="en-US" altLang="zh-CN" dirty="0"/>
              <a:t>Cloud</a:t>
            </a:r>
            <a:r>
              <a:rPr lang="zh-CN" altLang="en-US" dirty="0"/>
              <a:t> </a:t>
            </a:r>
            <a:r>
              <a:rPr lang="en-US" altLang="zh-CN" dirty="0"/>
              <a:t>Gaming</a:t>
            </a:r>
            <a:endParaRPr lang="en-CN" dirty="0"/>
          </a:p>
        </p:txBody>
      </p:sp>
      <p:sp>
        <p:nvSpPr>
          <p:cNvPr id="107" name="TextBox 52">
            <a:extLst>
              <a:ext uri="{FF2B5EF4-FFF2-40B4-BE49-F238E27FC236}">
                <a16:creationId xmlns:a16="http://schemas.microsoft.com/office/drawing/2014/main" id="{FC673C08-FC08-1A40-98BC-9FE61022B7D8}"/>
              </a:ext>
            </a:extLst>
          </p:cNvPr>
          <p:cNvSpPr txBox="1"/>
          <p:nvPr/>
        </p:nvSpPr>
        <p:spPr>
          <a:xfrm>
            <a:off x="5030171" y="4734361"/>
            <a:ext cx="1819555" cy="369332"/>
          </a:xfrm>
          <a:prstGeom prst="rect">
            <a:avLst/>
          </a:prstGeom>
          <a:noFill/>
        </p:spPr>
        <p:txBody>
          <a:bodyPr wrap="square" rtlCol="0">
            <a:spAutoFit/>
          </a:bodyPr>
          <a:lstStyle/>
          <a:p>
            <a:pPr algn="ctr"/>
            <a:r>
              <a:rPr lang="en-US" altLang="zh-CN" dirty="0"/>
              <a:t>Live</a:t>
            </a:r>
            <a:r>
              <a:rPr lang="zh-CN" altLang="en-US" dirty="0"/>
              <a:t> </a:t>
            </a:r>
            <a:r>
              <a:rPr lang="en-US" altLang="zh-CN" dirty="0"/>
              <a:t>Streaming</a:t>
            </a:r>
            <a:endParaRPr lang="en-CN" dirty="0"/>
          </a:p>
        </p:txBody>
      </p:sp>
      <p:pic>
        <p:nvPicPr>
          <p:cNvPr id="108" name="Picture 6" descr="Mobile logo clipart 1 » Clipart Station">
            <a:extLst>
              <a:ext uri="{FF2B5EF4-FFF2-40B4-BE49-F238E27FC236}">
                <a16:creationId xmlns:a16="http://schemas.microsoft.com/office/drawing/2014/main" id="{C9288FFD-4A01-CD4C-97F8-83DD5AECFAE6}"/>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4904" r="15218"/>
          <a:stretch/>
        </p:blipFill>
        <p:spPr bwMode="auto">
          <a:xfrm>
            <a:off x="5206959" y="4188405"/>
            <a:ext cx="402526" cy="576040"/>
          </a:xfrm>
          <a:prstGeom prst="rect">
            <a:avLst/>
          </a:prstGeom>
          <a:noFill/>
          <a:extLst>
            <a:ext uri="{909E8E84-426E-40DD-AFC4-6F175D3DCCD1}">
              <a14:hiddenFill xmlns:a14="http://schemas.microsoft.com/office/drawing/2010/main">
                <a:solidFill>
                  <a:srgbClr val="FFFFFF"/>
                </a:solidFill>
              </a14:hiddenFill>
            </a:ext>
          </a:extLst>
        </p:spPr>
      </p:pic>
      <p:sp>
        <p:nvSpPr>
          <p:cNvPr id="109" name="Up Arrow 45">
            <a:extLst>
              <a:ext uri="{FF2B5EF4-FFF2-40B4-BE49-F238E27FC236}">
                <a16:creationId xmlns:a16="http://schemas.microsoft.com/office/drawing/2014/main" id="{8E3C51D7-5766-D140-86EB-461F12A496BA}"/>
              </a:ext>
            </a:extLst>
          </p:cNvPr>
          <p:cNvSpPr/>
          <p:nvPr/>
        </p:nvSpPr>
        <p:spPr>
          <a:xfrm>
            <a:off x="5332393" y="3826052"/>
            <a:ext cx="151658" cy="326683"/>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0" name="Up Arrow 57">
            <a:extLst>
              <a:ext uri="{FF2B5EF4-FFF2-40B4-BE49-F238E27FC236}">
                <a16:creationId xmlns:a16="http://schemas.microsoft.com/office/drawing/2014/main" id="{A8AEC18B-1F88-9D41-A1AC-23B0F9E4F52A}"/>
              </a:ext>
            </a:extLst>
          </p:cNvPr>
          <p:cNvSpPr/>
          <p:nvPr/>
        </p:nvSpPr>
        <p:spPr>
          <a:xfrm rot="10800000">
            <a:off x="6278251" y="3827912"/>
            <a:ext cx="151658" cy="326683"/>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1" name="Up Arrow 60">
            <a:extLst>
              <a:ext uri="{FF2B5EF4-FFF2-40B4-BE49-F238E27FC236}">
                <a16:creationId xmlns:a16="http://schemas.microsoft.com/office/drawing/2014/main" id="{6FE25CD5-68D5-3C45-B846-DED3215BB6AA}"/>
              </a:ext>
            </a:extLst>
          </p:cNvPr>
          <p:cNvSpPr/>
          <p:nvPr/>
        </p:nvSpPr>
        <p:spPr>
          <a:xfrm rot="5400000">
            <a:off x="5105866" y="5211308"/>
            <a:ext cx="151658" cy="664092"/>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2" name="Up Arrow 59">
            <a:extLst>
              <a:ext uri="{FF2B5EF4-FFF2-40B4-BE49-F238E27FC236}">
                <a16:creationId xmlns:a16="http://schemas.microsoft.com/office/drawing/2014/main" id="{1AC94AEA-2A57-E74B-B916-AB280B83869A}"/>
              </a:ext>
            </a:extLst>
          </p:cNvPr>
          <p:cNvSpPr/>
          <p:nvPr/>
        </p:nvSpPr>
        <p:spPr>
          <a:xfrm>
            <a:off x="4815231" y="3792220"/>
            <a:ext cx="151658" cy="1786167"/>
          </a:xfrm>
          <a:prstGeom prst="up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3" name="TextBox 61">
            <a:extLst>
              <a:ext uri="{FF2B5EF4-FFF2-40B4-BE49-F238E27FC236}">
                <a16:creationId xmlns:a16="http://schemas.microsoft.com/office/drawing/2014/main" id="{C126D272-767C-324E-8047-3EC0EFD06091}"/>
              </a:ext>
            </a:extLst>
          </p:cNvPr>
          <p:cNvSpPr txBox="1"/>
          <p:nvPr/>
        </p:nvSpPr>
        <p:spPr>
          <a:xfrm rot="16200000">
            <a:off x="3621656" y="4465230"/>
            <a:ext cx="1819556" cy="584775"/>
          </a:xfrm>
          <a:prstGeom prst="rect">
            <a:avLst/>
          </a:prstGeom>
          <a:solidFill>
            <a:schemeClr val="bg1"/>
          </a:solidFill>
        </p:spPr>
        <p:txBody>
          <a:bodyPr wrap="square" rtlCol="0">
            <a:spAutoFit/>
          </a:bodyPr>
          <a:lstStyle/>
          <a:p>
            <a:pPr algn="ctr"/>
            <a:r>
              <a:rPr lang="en-US" altLang="zh-CN" sz="1600" i="1" dirty="0">
                <a:solidFill>
                  <a:schemeClr val="tx1">
                    <a:lumMod val="50000"/>
                    <a:lumOff val="50000"/>
                  </a:schemeClr>
                </a:solidFill>
              </a:rPr>
              <a:t>Player</a:t>
            </a:r>
            <a:r>
              <a:rPr lang="zh-CN" altLang="en-US" sz="1600" i="1" dirty="0">
                <a:solidFill>
                  <a:schemeClr val="tx1">
                    <a:lumMod val="50000"/>
                    <a:lumOff val="50000"/>
                  </a:schemeClr>
                </a:solidFill>
              </a:rPr>
              <a:t> </a:t>
            </a:r>
            <a:r>
              <a:rPr lang="en-US" altLang="zh-CN" sz="1600" i="1" dirty="0">
                <a:solidFill>
                  <a:schemeClr val="tx1">
                    <a:lumMod val="50000"/>
                    <a:lumOff val="50000"/>
                  </a:schemeClr>
                </a:solidFill>
              </a:rPr>
              <a:t>actions</a:t>
            </a:r>
          </a:p>
          <a:p>
            <a:pPr algn="ctr"/>
            <a:r>
              <a:rPr lang="en-US" altLang="zh-CN" sz="1600" i="1" dirty="0">
                <a:solidFill>
                  <a:schemeClr val="tx1">
                    <a:lumMod val="50000"/>
                    <a:lumOff val="50000"/>
                  </a:schemeClr>
                </a:solidFill>
              </a:rPr>
              <a:t>&amp;</a:t>
            </a:r>
            <a:r>
              <a:rPr lang="zh-CN" altLang="en-US" sz="1600" i="1" dirty="0">
                <a:solidFill>
                  <a:schemeClr val="tx1">
                    <a:lumMod val="50000"/>
                    <a:lumOff val="50000"/>
                  </a:schemeClr>
                </a:solidFill>
              </a:rPr>
              <a:t> </a:t>
            </a:r>
            <a:r>
              <a:rPr lang="en-US" altLang="zh-CN" sz="1600" i="1" dirty="0">
                <a:solidFill>
                  <a:schemeClr val="tx1">
                    <a:lumMod val="50000"/>
                    <a:lumOff val="50000"/>
                  </a:schemeClr>
                </a:solidFill>
              </a:rPr>
              <a:t>Game</a:t>
            </a:r>
            <a:r>
              <a:rPr lang="zh-CN" altLang="en-US" sz="1600" i="1" dirty="0">
                <a:solidFill>
                  <a:schemeClr val="tx1">
                    <a:lumMod val="50000"/>
                    <a:lumOff val="50000"/>
                  </a:schemeClr>
                </a:solidFill>
              </a:rPr>
              <a:t> </a:t>
            </a:r>
            <a:r>
              <a:rPr lang="en-US" altLang="zh-CN" sz="1600" i="1" dirty="0">
                <a:solidFill>
                  <a:schemeClr val="tx1">
                    <a:lumMod val="50000"/>
                    <a:lumOff val="50000"/>
                  </a:schemeClr>
                </a:solidFill>
              </a:rPr>
              <a:t>display</a:t>
            </a:r>
            <a:endParaRPr lang="en-CN" sz="1600" i="1" dirty="0">
              <a:solidFill>
                <a:schemeClr val="tx1">
                  <a:lumMod val="50000"/>
                  <a:lumOff val="50000"/>
                </a:schemeClr>
              </a:solidFill>
            </a:endParaRPr>
          </a:p>
        </p:txBody>
      </p:sp>
      <p:sp>
        <p:nvSpPr>
          <p:cNvPr id="114" name="Up-Down Arrow 48">
            <a:extLst>
              <a:ext uri="{FF2B5EF4-FFF2-40B4-BE49-F238E27FC236}">
                <a16:creationId xmlns:a16="http://schemas.microsoft.com/office/drawing/2014/main" id="{ED770C68-DCAA-4D4C-962B-A60F3B31020C}"/>
              </a:ext>
            </a:extLst>
          </p:cNvPr>
          <p:cNvSpPr/>
          <p:nvPr/>
        </p:nvSpPr>
        <p:spPr>
          <a:xfrm>
            <a:off x="3256688" y="3919007"/>
            <a:ext cx="258073" cy="776519"/>
          </a:xfrm>
          <a:prstGeom prst="upDownArrow">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17" name="Picture 2" descr="Settings Free Icon of Mobirise">
            <a:extLst>
              <a:ext uri="{FF2B5EF4-FFF2-40B4-BE49-F238E27FC236}">
                <a16:creationId xmlns:a16="http://schemas.microsoft.com/office/drawing/2014/main" id="{0249E957-0794-3446-8351-241E23A1E353}"/>
              </a:ext>
            </a:extLst>
          </p:cNvPr>
          <p:cNvPicPr>
            <a:picLocks noChangeAspect="1" noChangeArrowheads="1"/>
          </p:cNvPicPr>
          <p:nvPr/>
        </p:nvPicPr>
        <p:blipFill>
          <a:blip r:embed="rId12">
            <a:alphaModFix amt="20000"/>
            <a:extLst>
              <a:ext uri="{28A0092B-C50C-407E-A947-70E740481C1C}">
                <a14:useLocalDpi xmlns:a14="http://schemas.microsoft.com/office/drawing/2010/main" val="0"/>
              </a:ext>
            </a:extLst>
          </a:blip>
          <a:srcRect/>
          <a:stretch>
            <a:fillRect/>
          </a:stretch>
        </p:blipFill>
        <p:spPr bwMode="auto">
          <a:xfrm>
            <a:off x="8616009" y="5098246"/>
            <a:ext cx="770519" cy="770519"/>
          </a:xfrm>
          <a:prstGeom prst="rect">
            <a:avLst/>
          </a:prstGeom>
          <a:noFill/>
          <a:extLst>
            <a:ext uri="{909E8E84-426E-40DD-AFC4-6F175D3DCCD1}">
              <a14:hiddenFill xmlns:a14="http://schemas.microsoft.com/office/drawing/2010/main">
                <a:solidFill>
                  <a:srgbClr val="FFFFFF"/>
                </a:solidFill>
              </a14:hiddenFill>
            </a:ext>
          </a:extLst>
        </p:spPr>
      </p:pic>
      <p:cxnSp>
        <p:nvCxnSpPr>
          <p:cNvPr id="118" name="Elbow Connector 64">
            <a:extLst>
              <a:ext uri="{FF2B5EF4-FFF2-40B4-BE49-F238E27FC236}">
                <a16:creationId xmlns:a16="http://schemas.microsoft.com/office/drawing/2014/main" id="{00579818-9213-7946-A0B2-83912976370C}"/>
              </a:ext>
            </a:extLst>
          </p:cNvPr>
          <p:cNvCxnSpPr>
            <a:stCxn id="98" idx="2"/>
          </p:cNvCxnSpPr>
          <p:nvPr/>
        </p:nvCxnSpPr>
        <p:spPr>
          <a:xfrm rot="16200000" flipH="1">
            <a:off x="7139561" y="3308560"/>
            <a:ext cx="1883404" cy="1706862"/>
          </a:xfrm>
          <a:prstGeom prst="bentConnector3">
            <a:avLst>
              <a:gd name="adj1" fmla="val 22572"/>
            </a:avLst>
          </a:prstGeom>
          <a:ln w="57150">
            <a:solidFill>
              <a:schemeClr val="bg2">
                <a:lumMod val="75000"/>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66">
            <a:extLst>
              <a:ext uri="{FF2B5EF4-FFF2-40B4-BE49-F238E27FC236}">
                <a16:creationId xmlns:a16="http://schemas.microsoft.com/office/drawing/2014/main" id="{8C8BE082-73B1-E146-9B12-4136968059DF}"/>
              </a:ext>
            </a:extLst>
          </p:cNvPr>
          <p:cNvSpPr txBox="1"/>
          <p:nvPr/>
        </p:nvSpPr>
        <p:spPr>
          <a:xfrm>
            <a:off x="7290654" y="3270202"/>
            <a:ext cx="2220763" cy="369332"/>
          </a:xfrm>
          <a:prstGeom prst="rect">
            <a:avLst/>
          </a:prstGeom>
          <a:noFill/>
        </p:spPr>
        <p:txBody>
          <a:bodyPr wrap="square" rtlCol="0">
            <a:spAutoFit/>
          </a:bodyPr>
          <a:lstStyle/>
          <a:p>
            <a:r>
              <a:rPr lang="en-US" altLang="zh-CN" i="1" dirty="0">
                <a:solidFill>
                  <a:schemeClr val="tx1">
                    <a:alpha val="20000"/>
                  </a:schemeClr>
                </a:solidFill>
              </a:rPr>
              <a:t>complete</a:t>
            </a:r>
            <a:r>
              <a:rPr lang="zh-CN" altLang="en-US" dirty="0">
                <a:solidFill>
                  <a:schemeClr val="tx1">
                    <a:alpha val="20000"/>
                  </a:schemeClr>
                </a:solidFill>
              </a:rPr>
              <a:t> </a:t>
            </a:r>
            <a:r>
              <a:rPr lang="en-US" altLang="zh-CN" dirty="0">
                <a:solidFill>
                  <a:schemeClr val="tx1">
                    <a:alpha val="20000"/>
                  </a:schemeClr>
                </a:solidFill>
              </a:rPr>
              <a:t>VM</a:t>
            </a:r>
            <a:r>
              <a:rPr lang="zh-CN" altLang="en-US" dirty="0">
                <a:solidFill>
                  <a:schemeClr val="tx1">
                    <a:alpha val="20000"/>
                  </a:schemeClr>
                </a:solidFill>
              </a:rPr>
              <a:t> </a:t>
            </a:r>
            <a:r>
              <a:rPr lang="en-US" altLang="zh-CN" dirty="0">
                <a:solidFill>
                  <a:schemeClr val="tx1">
                    <a:alpha val="20000"/>
                  </a:schemeClr>
                </a:solidFill>
              </a:rPr>
              <a:t>traces</a:t>
            </a:r>
            <a:endParaRPr lang="en-CN" dirty="0">
              <a:solidFill>
                <a:schemeClr val="tx1">
                  <a:alpha val="20000"/>
                </a:schemeClr>
              </a:solidFill>
            </a:endParaRPr>
          </a:p>
        </p:txBody>
      </p:sp>
      <p:cxnSp>
        <p:nvCxnSpPr>
          <p:cNvPr id="120" name="Straight Arrow Connector 42">
            <a:extLst>
              <a:ext uri="{FF2B5EF4-FFF2-40B4-BE49-F238E27FC236}">
                <a16:creationId xmlns:a16="http://schemas.microsoft.com/office/drawing/2014/main" id="{B0E8DFBF-BA91-6241-B115-CEF78A8129D1}"/>
              </a:ext>
            </a:extLst>
          </p:cNvPr>
          <p:cNvCxnSpPr>
            <a:cxnSpLocks/>
          </p:cNvCxnSpPr>
          <p:nvPr/>
        </p:nvCxnSpPr>
        <p:spPr>
          <a:xfrm flipH="1" flipV="1">
            <a:off x="3718643" y="3270202"/>
            <a:ext cx="943387" cy="482879"/>
          </a:xfrm>
          <a:prstGeom prst="straightConnector1">
            <a:avLst/>
          </a:prstGeom>
          <a:ln w="1905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24" name="灯片编号占位符 123">
            <a:extLst>
              <a:ext uri="{FF2B5EF4-FFF2-40B4-BE49-F238E27FC236}">
                <a16:creationId xmlns:a16="http://schemas.microsoft.com/office/drawing/2014/main" id="{11D8EA6C-8B24-CD45-A3CE-01BDC4867688}"/>
              </a:ext>
            </a:extLst>
          </p:cNvPr>
          <p:cNvSpPr>
            <a:spLocks noGrp="1"/>
          </p:cNvSpPr>
          <p:nvPr>
            <p:ph type="sldNum" sz="quarter" idx="12"/>
          </p:nvPr>
        </p:nvSpPr>
        <p:spPr>
          <a:xfrm>
            <a:off x="9791218" y="6338302"/>
            <a:ext cx="2743200" cy="365125"/>
          </a:xfrm>
        </p:spPr>
        <p:txBody>
          <a:bodyPr/>
          <a:lstStyle/>
          <a:p>
            <a:fld id="{14F5F132-64CF-CE42-8D58-232F10835DF2}" type="slidenum">
              <a:rPr kumimoji="1" lang="zh-CN" altLang="en-US" smtClean="0"/>
              <a:t>8</a:t>
            </a:fld>
            <a:endParaRPr kumimoji="1" lang="zh-CN" altLang="en-US" dirty="0"/>
          </a:p>
        </p:txBody>
      </p:sp>
      <p:sp>
        <p:nvSpPr>
          <p:cNvPr id="121" name="文本框 120">
            <a:extLst>
              <a:ext uri="{FF2B5EF4-FFF2-40B4-BE49-F238E27FC236}">
                <a16:creationId xmlns:a16="http://schemas.microsoft.com/office/drawing/2014/main" id="{3FA91EC8-B50E-8A4C-82F1-706D1DCD3E9F}"/>
              </a:ext>
            </a:extLst>
          </p:cNvPr>
          <p:cNvSpPr txBox="1"/>
          <p:nvPr/>
        </p:nvSpPr>
        <p:spPr>
          <a:xfrm>
            <a:off x="8317989" y="3930412"/>
            <a:ext cx="3530407" cy="2058577"/>
          </a:xfrm>
          <a:prstGeom prst="rect">
            <a:avLst/>
          </a:prstGeom>
          <a:solidFill>
            <a:schemeClr val="accent1">
              <a:lumMod val="40000"/>
              <a:lumOff val="60000"/>
            </a:schemeClr>
          </a:solidFill>
          <a:ln w="25400">
            <a:noFill/>
          </a:ln>
        </p:spPr>
        <p:txBody>
          <a:bodyPr wrap="square" rtlCol="0">
            <a:spAutoFit/>
          </a:bodyPr>
          <a:lstStyle/>
          <a:p>
            <a:pPr marL="285750" indent="-285750">
              <a:lnSpc>
                <a:spcPct val="120000"/>
              </a:lnSpc>
              <a:buFont typeface="Arial" panose="020B0604020202020204" pitchFamily="34" charset="0"/>
              <a:buChar char="•"/>
            </a:pPr>
            <a:r>
              <a:rPr lang="en-US" altLang="zh-CN" b="1" i="1" dirty="0">
                <a:solidFill>
                  <a:srgbClr val="C00000"/>
                </a:solidFill>
              </a:rPr>
              <a:t>Controlled</a:t>
            </a:r>
            <a:r>
              <a:rPr lang="en-US" altLang="zh-CN" sz="1400" b="1" i="1" dirty="0">
                <a:solidFill>
                  <a:srgbClr val="C00000"/>
                </a:solidFill>
              </a:rPr>
              <a:t> </a:t>
            </a:r>
            <a:r>
              <a:rPr lang="en-US" altLang="zh-CN" b="1" i="1" dirty="0">
                <a:solidFill>
                  <a:srgbClr val="C00000"/>
                </a:solidFill>
              </a:rPr>
              <a:t>experiments</a:t>
            </a:r>
            <a:r>
              <a:rPr kumimoji="1" lang="en-US" altLang="zh-CN" i="1" dirty="0">
                <a:latin typeface="Microsoft YaHei" panose="020B0503020204020204" pitchFamily="34" charset="-122"/>
                <a:ea typeface="Microsoft YaHei" panose="020B0503020204020204" pitchFamily="34" charset="-122"/>
                <a:cs typeface="Times New Roman" panose="02020603050405020304" pitchFamily="18" charset="0"/>
              </a:rPr>
              <a:t> </a:t>
            </a: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by authors.</a:t>
            </a:r>
          </a:p>
          <a:p>
            <a:pPr marL="285750" indent="-285750">
              <a:lnSpc>
                <a:spcPct val="120000"/>
              </a:lnSpc>
              <a:buFont typeface="Arial" panose="020B0604020202020204" pitchFamily="34" charset="0"/>
              <a:buChar char="•"/>
            </a:pPr>
            <a:endPar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20000"/>
              </a:lnSpc>
              <a:buFont typeface="Arial" panose="020B0604020202020204" pitchFamily="34" charset="0"/>
              <a:buChar char="•"/>
            </a:pP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Application-level </a:t>
            </a:r>
            <a:r>
              <a:rPr kumimoji="1" lang="en-US" altLang="zh-CN" dirty="0" err="1">
                <a:latin typeface="Microsoft YaHei" panose="020B0503020204020204" pitchFamily="34" charset="-122"/>
                <a:ea typeface="Microsoft YaHei" panose="020B0503020204020204" pitchFamily="34" charset="-122"/>
                <a:cs typeface="Times New Roman" panose="02020603050405020304" pitchFamily="18" charset="0"/>
              </a:rPr>
              <a:t>QoE</a:t>
            </a: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a:t>
            </a:r>
          </a:p>
          <a:p>
            <a:pPr marL="742950" lvl="1" indent="-285750">
              <a:lnSpc>
                <a:spcPct val="120000"/>
              </a:lnSpc>
              <a:buFont typeface="Arial" panose="020B0604020202020204" pitchFamily="34" charset="0"/>
              <a:buChar char="•"/>
            </a:pP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Cloud gaming</a:t>
            </a:r>
          </a:p>
          <a:p>
            <a:pPr marL="742950" lvl="1" indent="-285750">
              <a:lnSpc>
                <a:spcPct val="120000"/>
              </a:lnSpc>
              <a:buFont typeface="Arial" panose="020B0604020202020204" pitchFamily="34" charset="0"/>
              <a:buChar char="•"/>
            </a:pP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Live streaming</a:t>
            </a:r>
          </a:p>
        </p:txBody>
      </p:sp>
    </p:spTree>
    <p:extLst>
      <p:ext uri="{BB962C8B-B14F-4D97-AF65-F5344CB8AC3E}">
        <p14:creationId xmlns:p14="http://schemas.microsoft.com/office/powerpoint/2010/main" val="1419828543"/>
      </p:ext>
    </p:extLst>
  </p:cSld>
  <p:clrMapOvr>
    <a:masterClrMapping/>
  </p:clrMapOvr>
  <mc:AlternateContent xmlns:mc="http://schemas.openxmlformats.org/markup-compatibility/2006" xmlns:p14="http://schemas.microsoft.com/office/powerpoint/2010/main">
    <mc:Choice Requires="p14">
      <p:transition spd="slow" p14:dur="2000" advTm="2395"/>
    </mc:Choice>
    <mc:Fallback xmlns="">
      <p:transition spd="slow" advTm="2395"/>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矩形 121">
            <a:extLst>
              <a:ext uri="{FF2B5EF4-FFF2-40B4-BE49-F238E27FC236}">
                <a16:creationId xmlns:a16="http://schemas.microsoft.com/office/drawing/2014/main" id="{A60274FE-E0ED-FC4A-84CC-1F6B46F58B59}"/>
              </a:ext>
            </a:extLst>
          </p:cNvPr>
          <p:cNvSpPr/>
          <p:nvPr/>
        </p:nvSpPr>
        <p:spPr>
          <a:xfrm>
            <a:off x="1840392" y="1495915"/>
            <a:ext cx="8242302" cy="4720375"/>
          </a:xfrm>
          <a:prstGeom prst="rect">
            <a:avLst/>
          </a:prstGeom>
          <a:ln w="19050">
            <a:solidFill>
              <a:schemeClr val="accent5">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0A0F819F-A0C4-B244-A675-16096557B200}"/>
              </a:ext>
            </a:extLst>
          </p:cNvPr>
          <p:cNvSpPr>
            <a:spLocks noGrp="1"/>
          </p:cNvSpPr>
          <p:nvPr>
            <p:ph type="title"/>
          </p:nvPr>
        </p:nvSpPr>
        <p:spPr/>
        <p:txBody>
          <a:bodyPr/>
          <a:lstStyle/>
          <a:p>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Measurements over NEP </a:t>
            </a:r>
            <a:endParaRPr kumimoji="1" lang="zh-CN" altLang="en-US" dirty="0">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63" name="TextBox 58">
            <a:extLst>
              <a:ext uri="{FF2B5EF4-FFF2-40B4-BE49-F238E27FC236}">
                <a16:creationId xmlns:a16="http://schemas.microsoft.com/office/drawing/2014/main" id="{136D38DF-5439-A042-9F5E-E4B74D249E84}"/>
              </a:ext>
            </a:extLst>
          </p:cNvPr>
          <p:cNvSpPr txBox="1"/>
          <p:nvPr/>
        </p:nvSpPr>
        <p:spPr>
          <a:xfrm>
            <a:off x="5240442" y="3787119"/>
            <a:ext cx="1350324" cy="369332"/>
          </a:xfrm>
          <a:prstGeom prst="rect">
            <a:avLst/>
          </a:prstGeom>
          <a:noFill/>
        </p:spPr>
        <p:txBody>
          <a:bodyPr wrap="square" rtlCol="0">
            <a:spAutoFit/>
          </a:bodyPr>
          <a:lstStyle/>
          <a:p>
            <a:pPr algn="ctr"/>
            <a:r>
              <a:rPr lang="en-US" altLang="zh-CN" i="1" dirty="0">
                <a:solidFill>
                  <a:schemeClr val="tx1">
                    <a:lumMod val="50000"/>
                    <a:lumOff val="50000"/>
                    <a:alpha val="20000"/>
                  </a:schemeClr>
                </a:solidFill>
              </a:rPr>
              <a:t>videos</a:t>
            </a:r>
            <a:endParaRPr lang="en-CN" i="1" dirty="0">
              <a:solidFill>
                <a:schemeClr val="tx1">
                  <a:lumMod val="50000"/>
                  <a:lumOff val="50000"/>
                  <a:alpha val="20000"/>
                </a:schemeClr>
              </a:solidFill>
            </a:endParaRPr>
          </a:p>
        </p:txBody>
      </p:sp>
      <p:pic>
        <p:nvPicPr>
          <p:cNvPr id="64" name="Picture 3">
            <a:extLst>
              <a:ext uri="{FF2B5EF4-FFF2-40B4-BE49-F238E27FC236}">
                <a16:creationId xmlns:a16="http://schemas.microsoft.com/office/drawing/2014/main" id="{C4DD38CB-2DA1-5F4B-B6B7-DCEE5B9BBE35}"/>
              </a:ext>
            </a:extLst>
          </p:cNvPr>
          <p:cNvPicPr>
            <a:picLocks noChangeAspect="1"/>
          </p:cNvPicPr>
          <p:nvPr/>
        </p:nvPicPr>
        <p:blipFill>
          <a:blip r:embed="rId3"/>
          <a:stretch>
            <a:fillRect/>
          </a:stretch>
        </p:blipFill>
        <p:spPr>
          <a:xfrm>
            <a:off x="2137774" y="1848663"/>
            <a:ext cx="2170079" cy="1444089"/>
          </a:xfrm>
          <a:prstGeom prst="rect">
            <a:avLst/>
          </a:prstGeom>
        </p:spPr>
      </p:pic>
      <p:pic>
        <p:nvPicPr>
          <p:cNvPr id="65" name="Picture 4">
            <a:extLst>
              <a:ext uri="{FF2B5EF4-FFF2-40B4-BE49-F238E27FC236}">
                <a16:creationId xmlns:a16="http://schemas.microsoft.com/office/drawing/2014/main" id="{C5E6A0E5-CBAA-2A4C-AC26-D03B3336D19C}"/>
              </a:ext>
            </a:extLst>
          </p:cNvPr>
          <p:cNvPicPr>
            <a:picLocks noChangeAspect="1"/>
          </p:cNvPicPr>
          <p:nvPr/>
        </p:nvPicPr>
        <p:blipFill>
          <a:blip r:embed="rId4"/>
          <a:stretch>
            <a:fillRect/>
          </a:stretch>
        </p:blipFill>
        <p:spPr>
          <a:xfrm>
            <a:off x="2563583" y="2220779"/>
            <a:ext cx="427511" cy="672750"/>
          </a:xfrm>
          <a:prstGeom prst="rect">
            <a:avLst/>
          </a:prstGeom>
        </p:spPr>
      </p:pic>
      <p:sp>
        <p:nvSpPr>
          <p:cNvPr id="66" name="TextBox 5">
            <a:extLst>
              <a:ext uri="{FF2B5EF4-FFF2-40B4-BE49-F238E27FC236}">
                <a16:creationId xmlns:a16="http://schemas.microsoft.com/office/drawing/2014/main" id="{A72EAF3F-45B7-A24B-98EE-C63149E7E7D9}"/>
              </a:ext>
            </a:extLst>
          </p:cNvPr>
          <p:cNvSpPr txBox="1"/>
          <p:nvPr/>
        </p:nvSpPr>
        <p:spPr>
          <a:xfrm>
            <a:off x="2092372" y="1495915"/>
            <a:ext cx="4357844" cy="369332"/>
          </a:xfrm>
          <a:prstGeom prst="rect">
            <a:avLst/>
          </a:prstGeom>
          <a:noFill/>
        </p:spPr>
        <p:txBody>
          <a:bodyPr wrap="square" rtlCol="0">
            <a:spAutoFit/>
          </a:bodyPr>
          <a:lstStyle/>
          <a:p>
            <a:pPr algn="ctr"/>
            <a:r>
              <a:rPr lang="en-US" altLang="zh-CN" b="1" dirty="0"/>
              <a:t>Nodes</a:t>
            </a:r>
            <a:r>
              <a:rPr lang="en-US" altLang="zh-CN" dirty="0"/>
              <a:t>:</a:t>
            </a:r>
            <a:r>
              <a:rPr lang="zh-CN" altLang="en-US" dirty="0"/>
              <a:t> </a:t>
            </a:r>
            <a:r>
              <a:rPr lang="en-US" altLang="zh-CN" dirty="0"/>
              <a:t>small</a:t>
            </a:r>
            <a:r>
              <a:rPr lang="zh-CN" altLang="en-US" dirty="0"/>
              <a:t> </a:t>
            </a:r>
            <a:r>
              <a:rPr lang="en-US" altLang="zh-CN" dirty="0"/>
              <a:t>DCs</a:t>
            </a:r>
            <a:r>
              <a:rPr lang="zh-CN" altLang="en-US" dirty="0"/>
              <a:t> </a:t>
            </a:r>
            <a:r>
              <a:rPr lang="en-US" altLang="zh-CN" dirty="0"/>
              <a:t>at</a:t>
            </a:r>
            <a:r>
              <a:rPr lang="zh-CN" altLang="en-US" dirty="0"/>
              <a:t> </a:t>
            </a:r>
            <a:r>
              <a:rPr lang="en-US" altLang="zh-CN" dirty="0"/>
              <a:t>different</a:t>
            </a:r>
            <a:r>
              <a:rPr lang="zh-CN" altLang="en-US" dirty="0"/>
              <a:t> </a:t>
            </a:r>
            <a:r>
              <a:rPr lang="en-US" altLang="zh-CN" dirty="0"/>
              <a:t>locations</a:t>
            </a:r>
            <a:endParaRPr lang="en-US" dirty="0"/>
          </a:p>
        </p:txBody>
      </p:sp>
      <p:pic>
        <p:nvPicPr>
          <p:cNvPr id="67" name="Picture 6">
            <a:extLst>
              <a:ext uri="{FF2B5EF4-FFF2-40B4-BE49-F238E27FC236}">
                <a16:creationId xmlns:a16="http://schemas.microsoft.com/office/drawing/2014/main" id="{399725D2-59C5-8B46-8134-1D86B4E193F1}"/>
              </a:ext>
            </a:extLst>
          </p:cNvPr>
          <p:cNvPicPr>
            <a:picLocks noChangeAspect="1"/>
          </p:cNvPicPr>
          <p:nvPr/>
        </p:nvPicPr>
        <p:blipFill>
          <a:blip r:embed="rId4"/>
          <a:stretch>
            <a:fillRect/>
          </a:stretch>
        </p:blipFill>
        <p:spPr>
          <a:xfrm>
            <a:off x="3113807" y="2220779"/>
            <a:ext cx="427511" cy="672750"/>
          </a:xfrm>
          <a:prstGeom prst="rect">
            <a:avLst/>
          </a:prstGeom>
        </p:spPr>
      </p:pic>
      <p:pic>
        <p:nvPicPr>
          <p:cNvPr id="68" name="Picture 7">
            <a:extLst>
              <a:ext uri="{FF2B5EF4-FFF2-40B4-BE49-F238E27FC236}">
                <a16:creationId xmlns:a16="http://schemas.microsoft.com/office/drawing/2014/main" id="{ABFC7D5C-8088-974D-A0B1-601B46A3AA53}"/>
              </a:ext>
            </a:extLst>
          </p:cNvPr>
          <p:cNvPicPr>
            <a:picLocks noChangeAspect="1"/>
          </p:cNvPicPr>
          <p:nvPr/>
        </p:nvPicPr>
        <p:blipFill>
          <a:blip r:embed="rId4"/>
          <a:stretch>
            <a:fillRect/>
          </a:stretch>
        </p:blipFill>
        <p:spPr>
          <a:xfrm>
            <a:off x="3664031" y="2220779"/>
            <a:ext cx="427511" cy="672750"/>
          </a:xfrm>
          <a:prstGeom prst="rect">
            <a:avLst/>
          </a:prstGeom>
        </p:spPr>
      </p:pic>
      <p:sp>
        <p:nvSpPr>
          <p:cNvPr id="69" name="TextBox 8">
            <a:extLst>
              <a:ext uri="{FF2B5EF4-FFF2-40B4-BE49-F238E27FC236}">
                <a16:creationId xmlns:a16="http://schemas.microsoft.com/office/drawing/2014/main" id="{1065C35B-5434-AD4C-9780-2EB0BC6AD2D2}"/>
              </a:ext>
            </a:extLst>
          </p:cNvPr>
          <p:cNvSpPr txBox="1"/>
          <p:nvPr/>
        </p:nvSpPr>
        <p:spPr>
          <a:xfrm>
            <a:off x="2572638" y="2848549"/>
            <a:ext cx="1250026" cy="338554"/>
          </a:xfrm>
          <a:prstGeom prst="rect">
            <a:avLst/>
          </a:prstGeom>
          <a:noFill/>
        </p:spPr>
        <p:txBody>
          <a:bodyPr wrap="square" rtlCol="0">
            <a:spAutoFit/>
          </a:bodyPr>
          <a:lstStyle/>
          <a:p>
            <a:pPr algn="ctr"/>
            <a:r>
              <a:rPr lang="en-US" altLang="zh-CN" sz="1600" b="1" dirty="0"/>
              <a:t>Servers</a:t>
            </a:r>
            <a:endParaRPr lang="en-US" sz="1600" b="1" dirty="0"/>
          </a:p>
        </p:txBody>
      </p:sp>
      <p:pic>
        <p:nvPicPr>
          <p:cNvPr id="70" name="Picture 9">
            <a:extLst>
              <a:ext uri="{FF2B5EF4-FFF2-40B4-BE49-F238E27FC236}">
                <a16:creationId xmlns:a16="http://schemas.microsoft.com/office/drawing/2014/main" id="{41D441F2-9331-E540-9471-9357848D8C05}"/>
              </a:ext>
            </a:extLst>
          </p:cNvPr>
          <p:cNvPicPr>
            <a:picLocks noChangeAspect="1"/>
          </p:cNvPicPr>
          <p:nvPr/>
        </p:nvPicPr>
        <p:blipFill>
          <a:blip r:embed="rId3"/>
          <a:stretch>
            <a:fillRect/>
          </a:stretch>
        </p:blipFill>
        <p:spPr>
          <a:xfrm>
            <a:off x="4357456" y="1906894"/>
            <a:ext cx="849381" cy="565225"/>
          </a:xfrm>
          <a:prstGeom prst="rect">
            <a:avLst/>
          </a:prstGeom>
        </p:spPr>
      </p:pic>
      <p:pic>
        <p:nvPicPr>
          <p:cNvPr id="71" name="Picture 10">
            <a:extLst>
              <a:ext uri="{FF2B5EF4-FFF2-40B4-BE49-F238E27FC236}">
                <a16:creationId xmlns:a16="http://schemas.microsoft.com/office/drawing/2014/main" id="{AC561991-CA3C-7C40-8050-DB3CF8F392E5}"/>
              </a:ext>
            </a:extLst>
          </p:cNvPr>
          <p:cNvPicPr>
            <a:picLocks noChangeAspect="1"/>
          </p:cNvPicPr>
          <p:nvPr/>
        </p:nvPicPr>
        <p:blipFill>
          <a:blip r:embed="rId3"/>
          <a:stretch>
            <a:fillRect/>
          </a:stretch>
        </p:blipFill>
        <p:spPr>
          <a:xfrm>
            <a:off x="4310452" y="2664935"/>
            <a:ext cx="943387" cy="565225"/>
          </a:xfrm>
          <a:prstGeom prst="rect">
            <a:avLst/>
          </a:prstGeom>
        </p:spPr>
      </p:pic>
      <p:sp>
        <p:nvSpPr>
          <p:cNvPr id="72" name="TextBox 11">
            <a:extLst>
              <a:ext uri="{FF2B5EF4-FFF2-40B4-BE49-F238E27FC236}">
                <a16:creationId xmlns:a16="http://schemas.microsoft.com/office/drawing/2014/main" id="{81DD06EB-A610-F041-B348-18FF58F35C15}"/>
              </a:ext>
            </a:extLst>
          </p:cNvPr>
          <p:cNvSpPr txBox="1"/>
          <p:nvPr/>
        </p:nvSpPr>
        <p:spPr>
          <a:xfrm>
            <a:off x="4193056" y="2066890"/>
            <a:ext cx="1250026" cy="307777"/>
          </a:xfrm>
          <a:prstGeom prst="rect">
            <a:avLst/>
          </a:prstGeom>
          <a:noFill/>
        </p:spPr>
        <p:txBody>
          <a:bodyPr wrap="square" rtlCol="0">
            <a:spAutoFit/>
          </a:bodyPr>
          <a:lstStyle/>
          <a:p>
            <a:pPr algn="ctr"/>
            <a:r>
              <a:rPr lang="en-US" altLang="zh-CN" sz="1400" i="1" dirty="0"/>
              <a:t>Beijing-1</a:t>
            </a:r>
            <a:endParaRPr lang="en-US" sz="1400" i="1" dirty="0"/>
          </a:p>
        </p:txBody>
      </p:sp>
      <p:sp>
        <p:nvSpPr>
          <p:cNvPr id="73" name="TextBox 12">
            <a:extLst>
              <a:ext uri="{FF2B5EF4-FFF2-40B4-BE49-F238E27FC236}">
                <a16:creationId xmlns:a16="http://schemas.microsoft.com/office/drawing/2014/main" id="{C191431F-24EE-C148-98BB-7C1792E8AB3F}"/>
              </a:ext>
            </a:extLst>
          </p:cNvPr>
          <p:cNvSpPr txBox="1"/>
          <p:nvPr/>
        </p:nvSpPr>
        <p:spPr>
          <a:xfrm>
            <a:off x="4157133" y="2830735"/>
            <a:ext cx="1250026" cy="307777"/>
          </a:xfrm>
          <a:prstGeom prst="rect">
            <a:avLst/>
          </a:prstGeom>
          <a:noFill/>
        </p:spPr>
        <p:txBody>
          <a:bodyPr wrap="square" rtlCol="0">
            <a:spAutoFit/>
          </a:bodyPr>
          <a:lstStyle/>
          <a:p>
            <a:pPr algn="ctr"/>
            <a:r>
              <a:rPr lang="en-US" altLang="zh-CN" sz="1400" i="1" dirty="0"/>
              <a:t>Shanghai</a:t>
            </a:r>
            <a:endParaRPr lang="en-US" sz="1400" i="1" dirty="0"/>
          </a:p>
        </p:txBody>
      </p:sp>
      <p:pic>
        <p:nvPicPr>
          <p:cNvPr id="74" name="Picture 13">
            <a:extLst>
              <a:ext uri="{FF2B5EF4-FFF2-40B4-BE49-F238E27FC236}">
                <a16:creationId xmlns:a16="http://schemas.microsoft.com/office/drawing/2014/main" id="{999921F4-3343-1F49-B414-D03DFEE24BD2}"/>
              </a:ext>
            </a:extLst>
          </p:cNvPr>
          <p:cNvPicPr>
            <a:picLocks noChangeAspect="1"/>
          </p:cNvPicPr>
          <p:nvPr/>
        </p:nvPicPr>
        <p:blipFill>
          <a:blip r:embed="rId3"/>
          <a:stretch>
            <a:fillRect/>
          </a:stretch>
        </p:blipFill>
        <p:spPr>
          <a:xfrm>
            <a:off x="5370528" y="1906894"/>
            <a:ext cx="849381" cy="565225"/>
          </a:xfrm>
          <a:prstGeom prst="rect">
            <a:avLst/>
          </a:prstGeom>
        </p:spPr>
      </p:pic>
      <p:sp>
        <p:nvSpPr>
          <p:cNvPr id="75" name="TextBox 14">
            <a:extLst>
              <a:ext uri="{FF2B5EF4-FFF2-40B4-BE49-F238E27FC236}">
                <a16:creationId xmlns:a16="http://schemas.microsoft.com/office/drawing/2014/main" id="{88424CD1-407F-694A-9DF4-92ECB2EB0604}"/>
              </a:ext>
            </a:extLst>
          </p:cNvPr>
          <p:cNvSpPr txBox="1"/>
          <p:nvPr/>
        </p:nvSpPr>
        <p:spPr>
          <a:xfrm>
            <a:off x="5206128" y="2066890"/>
            <a:ext cx="1250026" cy="307777"/>
          </a:xfrm>
          <a:prstGeom prst="rect">
            <a:avLst/>
          </a:prstGeom>
          <a:noFill/>
        </p:spPr>
        <p:txBody>
          <a:bodyPr wrap="square" rtlCol="0">
            <a:spAutoFit/>
          </a:bodyPr>
          <a:lstStyle/>
          <a:p>
            <a:pPr algn="ctr"/>
            <a:r>
              <a:rPr lang="en-US" altLang="zh-CN" sz="1400" i="1" dirty="0"/>
              <a:t>Beijing-2</a:t>
            </a:r>
            <a:endParaRPr lang="en-US" sz="1400" i="1" dirty="0"/>
          </a:p>
        </p:txBody>
      </p:sp>
      <p:pic>
        <p:nvPicPr>
          <p:cNvPr id="76" name="Picture 15">
            <a:extLst>
              <a:ext uri="{FF2B5EF4-FFF2-40B4-BE49-F238E27FC236}">
                <a16:creationId xmlns:a16="http://schemas.microsoft.com/office/drawing/2014/main" id="{05706135-F7B5-E24F-A7B2-71641FB6BFBD}"/>
              </a:ext>
            </a:extLst>
          </p:cNvPr>
          <p:cNvPicPr>
            <a:picLocks noChangeAspect="1"/>
          </p:cNvPicPr>
          <p:nvPr/>
        </p:nvPicPr>
        <p:blipFill>
          <a:blip r:embed="rId3"/>
          <a:stretch>
            <a:fillRect/>
          </a:stretch>
        </p:blipFill>
        <p:spPr>
          <a:xfrm>
            <a:off x="5303938" y="2664935"/>
            <a:ext cx="943387" cy="565225"/>
          </a:xfrm>
          <a:prstGeom prst="rect">
            <a:avLst/>
          </a:prstGeom>
        </p:spPr>
      </p:pic>
      <p:sp>
        <p:nvSpPr>
          <p:cNvPr id="77" name="TextBox 16">
            <a:extLst>
              <a:ext uri="{FF2B5EF4-FFF2-40B4-BE49-F238E27FC236}">
                <a16:creationId xmlns:a16="http://schemas.microsoft.com/office/drawing/2014/main" id="{29B8E759-AEB6-4742-8270-14CFA637A88C}"/>
              </a:ext>
            </a:extLst>
          </p:cNvPr>
          <p:cNvSpPr txBox="1"/>
          <p:nvPr/>
        </p:nvSpPr>
        <p:spPr>
          <a:xfrm>
            <a:off x="5166745" y="2823028"/>
            <a:ext cx="1250026" cy="307777"/>
          </a:xfrm>
          <a:prstGeom prst="rect">
            <a:avLst/>
          </a:prstGeom>
          <a:noFill/>
        </p:spPr>
        <p:txBody>
          <a:bodyPr wrap="square" rtlCol="0">
            <a:spAutoFit/>
          </a:bodyPr>
          <a:lstStyle/>
          <a:p>
            <a:pPr algn="ctr"/>
            <a:r>
              <a:rPr lang="en-US" altLang="zh-CN" sz="1400" i="1" dirty="0"/>
              <a:t>Shenzhen</a:t>
            </a:r>
            <a:endParaRPr lang="en-US" sz="1400" i="1" dirty="0"/>
          </a:p>
        </p:txBody>
      </p:sp>
      <p:pic>
        <p:nvPicPr>
          <p:cNvPr id="78" name="Picture 18">
            <a:extLst>
              <a:ext uri="{FF2B5EF4-FFF2-40B4-BE49-F238E27FC236}">
                <a16:creationId xmlns:a16="http://schemas.microsoft.com/office/drawing/2014/main" id="{47FF112D-D1C4-4540-A023-28C72E502ABD}"/>
              </a:ext>
            </a:extLst>
          </p:cNvPr>
          <p:cNvPicPr>
            <a:picLocks noChangeAspect="1"/>
          </p:cNvPicPr>
          <p:nvPr/>
        </p:nvPicPr>
        <p:blipFill>
          <a:blip r:embed="rId5">
            <a:alphaModFix amt="20000"/>
          </a:blip>
          <a:stretch>
            <a:fillRect/>
          </a:stretch>
        </p:blipFill>
        <p:spPr>
          <a:xfrm>
            <a:off x="6563038" y="1946355"/>
            <a:ext cx="443196" cy="510639"/>
          </a:xfrm>
          <a:prstGeom prst="rect">
            <a:avLst/>
          </a:prstGeom>
        </p:spPr>
      </p:pic>
      <p:sp>
        <p:nvSpPr>
          <p:cNvPr id="79" name="Left Brace 19">
            <a:extLst>
              <a:ext uri="{FF2B5EF4-FFF2-40B4-BE49-F238E27FC236}">
                <a16:creationId xmlns:a16="http://schemas.microsoft.com/office/drawing/2014/main" id="{C21B2B4A-B451-1341-B1CA-1A6B1B7EB965}"/>
              </a:ext>
            </a:extLst>
          </p:cNvPr>
          <p:cNvSpPr/>
          <p:nvPr/>
        </p:nvSpPr>
        <p:spPr>
          <a:xfrm>
            <a:off x="6356163" y="1983595"/>
            <a:ext cx="200457" cy="43616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80" name="Picture 20">
            <a:extLst>
              <a:ext uri="{FF2B5EF4-FFF2-40B4-BE49-F238E27FC236}">
                <a16:creationId xmlns:a16="http://schemas.microsoft.com/office/drawing/2014/main" id="{7B3503E7-9153-2B44-A4C1-5DB8501AF6F8}"/>
              </a:ext>
            </a:extLst>
          </p:cNvPr>
          <p:cNvPicPr>
            <a:picLocks noChangeAspect="1"/>
          </p:cNvPicPr>
          <p:nvPr/>
        </p:nvPicPr>
        <p:blipFill>
          <a:blip r:embed="rId5"/>
          <a:stretch>
            <a:fillRect/>
          </a:stretch>
        </p:blipFill>
        <p:spPr>
          <a:xfrm>
            <a:off x="7006234" y="1946354"/>
            <a:ext cx="443196" cy="510639"/>
          </a:xfrm>
          <a:prstGeom prst="rect">
            <a:avLst/>
          </a:prstGeom>
        </p:spPr>
      </p:pic>
      <p:pic>
        <p:nvPicPr>
          <p:cNvPr id="81" name="Picture 21">
            <a:extLst>
              <a:ext uri="{FF2B5EF4-FFF2-40B4-BE49-F238E27FC236}">
                <a16:creationId xmlns:a16="http://schemas.microsoft.com/office/drawing/2014/main" id="{90956149-FFB9-6940-97FF-9193E318E7B9}"/>
              </a:ext>
            </a:extLst>
          </p:cNvPr>
          <p:cNvPicPr>
            <a:picLocks noChangeAspect="1"/>
          </p:cNvPicPr>
          <p:nvPr/>
        </p:nvPicPr>
        <p:blipFill>
          <a:blip r:embed="rId5">
            <a:alphaModFix amt="20000"/>
          </a:blip>
          <a:stretch>
            <a:fillRect/>
          </a:stretch>
        </p:blipFill>
        <p:spPr>
          <a:xfrm>
            <a:off x="7449430" y="1946354"/>
            <a:ext cx="443196" cy="510639"/>
          </a:xfrm>
          <a:prstGeom prst="rect">
            <a:avLst/>
          </a:prstGeom>
        </p:spPr>
      </p:pic>
      <p:pic>
        <p:nvPicPr>
          <p:cNvPr id="82" name="Picture 28">
            <a:extLst>
              <a:ext uri="{FF2B5EF4-FFF2-40B4-BE49-F238E27FC236}">
                <a16:creationId xmlns:a16="http://schemas.microsoft.com/office/drawing/2014/main" id="{D9753709-9431-E145-85CE-1E8AC0295445}"/>
              </a:ext>
            </a:extLst>
          </p:cNvPr>
          <p:cNvPicPr>
            <a:picLocks noChangeAspect="1"/>
          </p:cNvPicPr>
          <p:nvPr/>
        </p:nvPicPr>
        <p:blipFill>
          <a:blip r:embed="rId5">
            <a:alphaModFix amt="20000"/>
          </a:blip>
          <a:stretch>
            <a:fillRect/>
          </a:stretch>
        </p:blipFill>
        <p:spPr>
          <a:xfrm>
            <a:off x="6563038" y="2704550"/>
            <a:ext cx="443196" cy="510639"/>
          </a:xfrm>
          <a:prstGeom prst="rect">
            <a:avLst/>
          </a:prstGeom>
        </p:spPr>
      </p:pic>
      <p:sp>
        <p:nvSpPr>
          <p:cNvPr id="83" name="Left Brace 29">
            <a:extLst>
              <a:ext uri="{FF2B5EF4-FFF2-40B4-BE49-F238E27FC236}">
                <a16:creationId xmlns:a16="http://schemas.microsoft.com/office/drawing/2014/main" id="{8EFB17B6-D3EE-7940-B0A6-447B883AC0A7}"/>
              </a:ext>
            </a:extLst>
          </p:cNvPr>
          <p:cNvSpPr/>
          <p:nvPr/>
        </p:nvSpPr>
        <p:spPr>
          <a:xfrm>
            <a:off x="6356163" y="2741790"/>
            <a:ext cx="200457" cy="436161"/>
          </a:xfrm>
          <a:prstGeom prst="lef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84" name="Picture 30">
            <a:extLst>
              <a:ext uri="{FF2B5EF4-FFF2-40B4-BE49-F238E27FC236}">
                <a16:creationId xmlns:a16="http://schemas.microsoft.com/office/drawing/2014/main" id="{CAB48D11-B4AD-D24D-BC4E-5AD04FAB9A07}"/>
              </a:ext>
            </a:extLst>
          </p:cNvPr>
          <p:cNvPicPr>
            <a:picLocks noChangeAspect="1"/>
          </p:cNvPicPr>
          <p:nvPr/>
        </p:nvPicPr>
        <p:blipFill>
          <a:blip r:embed="rId5"/>
          <a:stretch>
            <a:fillRect/>
          </a:stretch>
        </p:blipFill>
        <p:spPr>
          <a:xfrm>
            <a:off x="7006234" y="2704549"/>
            <a:ext cx="443196" cy="510639"/>
          </a:xfrm>
          <a:prstGeom prst="rect">
            <a:avLst/>
          </a:prstGeom>
        </p:spPr>
      </p:pic>
      <p:pic>
        <p:nvPicPr>
          <p:cNvPr id="85" name="Picture 31">
            <a:extLst>
              <a:ext uri="{FF2B5EF4-FFF2-40B4-BE49-F238E27FC236}">
                <a16:creationId xmlns:a16="http://schemas.microsoft.com/office/drawing/2014/main" id="{244DEDAB-95F9-D345-8FA0-602F49BA2B85}"/>
              </a:ext>
            </a:extLst>
          </p:cNvPr>
          <p:cNvPicPr>
            <a:picLocks noChangeAspect="1"/>
          </p:cNvPicPr>
          <p:nvPr/>
        </p:nvPicPr>
        <p:blipFill>
          <a:blip r:embed="rId5">
            <a:alphaModFix amt="20000"/>
          </a:blip>
          <a:stretch>
            <a:fillRect/>
          </a:stretch>
        </p:blipFill>
        <p:spPr>
          <a:xfrm>
            <a:off x="7449430" y="2704549"/>
            <a:ext cx="443196" cy="510639"/>
          </a:xfrm>
          <a:prstGeom prst="rect">
            <a:avLst/>
          </a:prstGeom>
        </p:spPr>
      </p:pic>
      <p:sp>
        <p:nvSpPr>
          <p:cNvPr id="86" name="TextBox 32">
            <a:extLst>
              <a:ext uri="{FF2B5EF4-FFF2-40B4-BE49-F238E27FC236}">
                <a16:creationId xmlns:a16="http://schemas.microsoft.com/office/drawing/2014/main" id="{9E89B982-214B-C747-8A19-E105500A9388}"/>
              </a:ext>
            </a:extLst>
          </p:cNvPr>
          <p:cNvSpPr txBox="1"/>
          <p:nvPr/>
        </p:nvSpPr>
        <p:spPr>
          <a:xfrm>
            <a:off x="6598186" y="1500921"/>
            <a:ext cx="1250026" cy="369332"/>
          </a:xfrm>
          <a:prstGeom prst="rect">
            <a:avLst/>
          </a:prstGeom>
          <a:noFill/>
        </p:spPr>
        <p:txBody>
          <a:bodyPr wrap="square" rtlCol="0">
            <a:spAutoFit/>
          </a:bodyPr>
          <a:lstStyle/>
          <a:p>
            <a:pPr algn="ctr"/>
            <a:r>
              <a:rPr lang="en-US" altLang="zh-CN" b="1" dirty="0"/>
              <a:t>IaaS</a:t>
            </a:r>
            <a:r>
              <a:rPr lang="zh-CN" altLang="en-US" b="1" dirty="0"/>
              <a:t> </a:t>
            </a:r>
            <a:r>
              <a:rPr lang="en-US" altLang="zh-CN" b="1" dirty="0"/>
              <a:t>VMs</a:t>
            </a:r>
            <a:endParaRPr lang="en-US" b="1" dirty="0"/>
          </a:p>
        </p:txBody>
      </p:sp>
      <p:pic>
        <p:nvPicPr>
          <p:cNvPr id="87" name="Picture 33">
            <a:extLst>
              <a:ext uri="{FF2B5EF4-FFF2-40B4-BE49-F238E27FC236}">
                <a16:creationId xmlns:a16="http://schemas.microsoft.com/office/drawing/2014/main" id="{520D61FD-9BBE-7A4E-91A8-455D97215BB3}"/>
              </a:ext>
            </a:extLst>
          </p:cNvPr>
          <p:cNvPicPr>
            <a:picLocks noChangeAspect="1"/>
          </p:cNvPicPr>
          <p:nvPr/>
        </p:nvPicPr>
        <p:blipFill>
          <a:blip r:embed="rId6"/>
          <a:stretch>
            <a:fillRect/>
          </a:stretch>
        </p:blipFill>
        <p:spPr>
          <a:xfrm>
            <a:off x="8569225" y="1959458"/>
            <a:ext cx="613935" cy="613935"/>
          </a:xfrm>
          <a:prstGeom prst="rect">
            <a:avLst/>
          </a:prstGeom>
        </p:spPr>
      </p:pic>
      <p:sp>
        <p:nvSpPr>
          <p:cNvPr id="88" name="Notched Right Arrow 34">
            <a:extLst>
              <a:ext uri="{FF2B5EF4-FFF2-40B4-BE49-F238E27FC236}">
                <a16:creationId xmlns:a16="http://schemas.microsoft.com/office/drawing/2014/main" id="{85F99ABA-4686-B04E-832D-A5C3231CCE1E}"/>
              </a:ext>
            </a:extLst>
          </p:cNvPr>
          <p:cNvSpPr/>
          <p:nvPr/>
        </p:nvSpPr>
        <p:spPr>
          <a:xfrm>
            <a:off x="7928480" y="2320213"/>
            <a:ext cx="554591" cy="473882"/>
          </a:xfrm>
          <a:prstGeom prst="notchedRightArrow">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9" name="Picture 37">
            <a:extLst>
              <a:ext uri="{FF2B5EF4-FFF2-40B4-BE49-F238E27FC236}">
                <a16:creationId xmlns:a16="http://schemas.microsoft.com/office/drawing/2014/main" id="{57B2D99A-D865-C849-A705-92DE57E23B8D}"/>
              </a:ext>
            </a:extLst>
          </p:cNvPr>
          <p:cNvPicPr>
            <a:picLocks noChangeAspect="1"/>
          </p:cNvPicPr>
          <p:nvPr/>
        </p:nvPicPr>
        <p:blipFill>
          <a:blip r:embed="rId7"/>
          <a:stretch>
            <a:fillRect/>
          </a:stretch>
        </p:blipFill>
        <p:spPr>
          <a:xfrm>
            <a:off x="8436995" y="2472119"/>
            <a:ext cx="832318" cy="832318"/>
          </a:xfrm>
          <a:prstGeom prst="rect">
            <a:avLst/>
          </a:prstGeom>
        </p:spPr>
      </p:pic>
      <p:sp>
        <p:nvSpPr>
          <p:cNvPr id="90" name="TextBox 38">
            <a:extLst>
              <a:ext uri="{FF2B5EF4-FFF2-40B4-BE49-F238E27FC236}">
                <a16:creationId xmlns:a16="http://schemas.microsoft.com/office/drawing/2014/main" id="{9BCD6B80-56CD-B444-8635-9C7F69656707}"/>
              </a:ext>
            </a:extLst>
          </p:cNvPr>
          <p:cNvSpPr txBox="1"/>
          <p:nvPr/>
        </p:nvSpPr>
        <p:spPr>
          <a:xfrm>
            <a:off x="8129213" y="1500787"/>
            <a:ext cx="1462306" cy="369332"/>
          </a:xfrm>
          <a:prstGeom prst="rect">
            <a:avLst/>
          </a:prstGeom>
          <a:noFill/>
        </p:spPr>
        <p:txBody>
          <a:bodyPr wrap="square" rtlCol="0">
            <a:spAutoFit/>
          </a:bodyPr>
          <a:lstStyle/>
          <a:p>
            <a:pPr algn="ctr"/>
            <a:r>
              <a:rPr lang="en-US" altLang="zh-CN" b="1" dirty="0"/>
              <a:t>Edge</a:t>
            </a:r>
            <a:r>
              <a:rPr lang="zh-CN" altLang="en-US" b="1" dirty="0"/>
              <a:t> </a:t>
            </a:r>
            <a:r>
              <a:rPr lang="en-US" altLang="zh-CN" b="1" dirty="0"/>
              <a:t>Apps</a:t>
            </a:r>
            <a:endParaRPr lang="en-US" b="1" dirty="0"/>
          </a:p>
        </p:txBody>
      </p:sp>
      <p:pic>
        <p:nvPicPr>
          <p:cNvPr id="91" name="Picture 40">
            <a:extLst>
              <a:ext uri="{FF2B5EF4-FFF2-40B4-BE49-F238E27FC236}">
                <a16:creationId xmlns:a16="http://schemas.microsoft.com/office/drawing/2014/main" id="{450B5C49-9E34-114E-98D5-FC6B6E4C1B18}"/>
              </a:ext>
            </a:extLst>
          </p:cNvPr>
          <p:cNvPicPr>
            <a:picLocks noChangeAspect="1"/>
          </p:cNvPicPr>
          <p:nvPr/>
        </p:nvPicPr>
        <p:blipFill>
          <a:blip r:embed="rId8">
            <a:alphaModFix amt="20000"/>
          </a:blip>
          <a:stretch>
            <a:fillRect/>
          </a:stretch>
        </p:blipFill>
        <p:spPr>
          <a:xfrm>
            <a:off x="2506864" y="4690425"/>
            <a:ext cx="1166772" cy="1166772"/>
          </a:xfrm>
          <a:prstGeom prst="rect">
            <a:avLst/>
          </a:prstGeom>
        </p:spPr>
      </p:pic>
      <p:cxnSp>
        <p:nvCxnSpPr>
          <p:cNvPr id="92" name="Straight Arrow Connector 43">
            <a:extLst>
              <a:ext uri="{FF2B5EF4-FFF2-40B4-BE49-F238E27FC236}">
                <a16:creationId xmlns:a16="http://schemas.microsoft.com/office/drawing/2014/main" id="{29D8D19E-C1E1-E848-BCBB-542FC4E774E1}"/>
              </a:ext>
            </a:extLst>
          </p:cNvPr>
          <p:cNvCxnSpPr>
            <a:cxnSpLocks/>
          </p:cNvCxnSpPr>
          <p:nvPr/>
        </p:nvCxnSpPr>
        <p:spPr>
          <a:xfrm flipH="1" flipV="1">
            <a:off x="4588325" y="3285888"/>
            <a:ext cx="73705" cy="462092"/>
          </a:xfrm>
          <a:prstGeom prst="straightConnector1">
            <a:avLst/>
          </a:prstGeom>
          <a:ln w="19050">
            <a:solidFill>
              <a:schemeClr val="accent1">
                <a:alpha val="2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46">
            <a:extLst>
              <a:ext uri="{FF2B5EF4-FFF2-40B4-BE49-F238E27FC236}">
                <a16:creationId xmlns:a16="http://schemas.microsoft.com/office/drawing/2014/main" id="{1A0F134C-7A1D-0E41-AEB8-E03BDB496648}"/>
              </a:ext>
            </a:extLst>
          </p:cNvPr>
          <p:cNvCxnSpPr>
            <a:cxnSpLocks/>
          </p:cNvCxnSpPr>
          <p:nvPr/>
        </p:nvCxnSpPr>
        <p:spPr>
          <a:xfrm flipV="1">
            <a:off x="4662030" y="3311398"/>
            <a:ext cx="1173204" cy="436582"/>
          </a:xfrm>
          <a:prstGeom prst="straightConnector1">
            <a:avLst/>
          </a:prstGeom>
          <a:ln w="19050">
            <a:solidFill>
              <a:schemeClr val="accent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8" name="Rectangle 2">
            <a:extLst>
              <a:ext uri="{FF2B5EF4-FFF2-40B4-BE49-F238E27FC236}">
                <a16:creationId xmlns:a16="http://schemas.microsoft.com/office/drawing/2014/main" id="{72C13673-484A-ED45-9B07-521EAB54F481}"/>
              </a:ext>
            </a:extLst>
          </p:cNvPr>
          <p:cNvSpPr/>
          <p:nvPr/>
        </p:nvSpPr>
        <p:spPr>
          <a:xfrm>
            <a:off x="7006234" y="1906894"/>
            <a:ext cx="443196" cy="1308294"/>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9" name="Straight Connector 22">
            <a:extLst>
              <a:ext uri="{FF2B5EF4-FFF2-40B4-BE49-F238E27FC236}">
                <a16:creationId xmlns:a16="http://schemas.microsoft.com/office/drawing/2014/main" id="{202394B8-411B-284B-AE7C-719237E3A0B1}"/>
              </a:ext>
            </a:extLst>
          </p:cNvPr>
          <p:cNvCxnSpPr/>
          <p:nvPr/>
        </p:nvCxnSpPr>
        <p:spPr>
          <a:xfrm>
            <a:off x="2549548" y="3759666"/>
            <a:ext cx="5720128" cy="0"/>
          </a:xfrm>
          <a:prstGeom prst="line">
            <a:avLst/>
          </a:prstGeom>
          <a:ln w="19050">
            <a:solidFill>
              <a:schemeClr val="tx1">
                <a:alpha val="20000"/>
              </a:schemeClr>
            </a:solidFill>
            <a:prstDash val="dash"/>
          </a:ln>
        </p:spPr>
        <p:style>
          <a:lnRef idx="1">
            <a:schemeClr val="accent1"/>
          </a:lnRef>
          <a:fillRef idx="0">
            <a:schemeClr val="accent1"/>
          </a:fillRef>
          <a:effectRef idx="0">
            <a:schemeClr val="accent1"/>
          </a:effectRef>
          <a:fontRef idx="minor">
            <a:schemeClr val="tx1"/>
          </a:fontRef>
        </p:style>
      </p:cxnSp>
      <p:sp>
        <p:nvSpPr>
          <p:cNvPr id="100" name="TextBox 56">
            <a:extLst>
              <a:ext uri="{FF2B5EF4-FFF2-40B4-BE49-F238E27FC236}">
                <a16:creationId xmlns:a16="http://schemas.microsoft.com/office/drawing/2014/main" id="{62782AE4-5508-9046-BBFF-581F1857E3F6}"/>
              </a:ext>
            </a:extLst>
          </p:cNvPr>
          <p:cNvSpPr txBox="1"/>
          <p:nvPr/>
        </p:nvSpPr>
        <p:spPr>
          <a:xfrm>
            <a:off x="1967126" y="3575352"/>
            <a:ext cx="2416091" cy="338554"/>
          </a:xfrm>
          <a:prstGeom prst="rect">
            <a:avLst/>
          </a:prstGeom>
          <a:solidFill>
            <a:schemeClr val="bg1"/>
          </a:solidFill>
        </p:spPr>
        <p:txBody>
          <a:bodyPr wrap="square" rtlCol="0">
            <a:spAutoFit/>
          </a:bodyPr>
          <a:lstStyle/>
          <a:p>
            <a:r>
              <a:rPr lang="en-US" altLang="zh-CN" sz="1600" b="1" dirty="0">
                <a:solidFill>
                  <a:schemeClr val="accent1">
                    <a:alpha val="20000"/>
                  </a:schemeClr>
                </a:solidFill>
              </a:rPr>
              <a:t>Wi-Fi</a:t>
            </a:r>
            <a:r>
              <a:rPr lang="zh-CN" altLang="en-US" sz="1600" b="1" dirty="0">
                <a:solidFill>
                  <a:schemeClr val="accent1">
                    <a:alpha val="20000"/>
                  </a:schemeClr>
                </a:solidFill>
              </a:rPr>
              <a:t> </a:t>
            </a:r>
            <a:r>
              <a:rPr lang="en-US" altLang="zh-CN" sz="1600" b="1" dirty="0">
                <a:solidFill>
                  <a:schemeClr val="accent1">
                    <a:alpha val="20000"/>
                  </a:schemeClr>
                </a:solidFill>
              </a:rPr>
              <a:t>/</a:t>
            </a:r>
            <a:r>
              <a:rPr lang="zh-CN" altLang="en-US" sz="1600" b="1" dirty="0">
                <a:solidFill>
                  <a:schemeClr val="accent1">
                    <a:alpha val="20000"/>
                  </a:schemeClr>
                </a:solidFill>
              </a:rPr>
              <a:t> </a:t>
            </a:r>
            <a:r>
              <a:rPr lang="en-US" altLang="zh-CN" sz="1600" b="1" dirty="0">
                <a:solidFill>
                  <a:schemeClr val="accent1">
                    <a:alpha val="20000"/>
                  </a:schemeClr>
                </a:solidFill>
              </a:rPr>
              <a:t>LTE</a:t>
            </a:r>
            <a:r>
              <a:rPr lang="zh-CN" altLang="en-US" sz="1600" b="1" dirty="0">
                <a:solidFill>
                  <a:schemeClr val="accent1">
                    <a:alpha val="20000"/>
                  </a:schemeClr>
                </a:solidFill>
              </a:rPr>
              <a:t> </a:t>
            </a:r>
            <a:r>
              <a:rPr lang="en-US" altLang="zh-CN" sz="1600" b="1" dirty="0">
                <a:solidFill>
                  <a:schemeClr val="accent1">
                    <a:alpha val="20000"/>
                  </a:schemeClr>
                </a:solidFill>
              </a:rPr>
              <a:t>/</a:t>
            </a:r>
            <a:r>
              <a:rPr lang="zh-CN" altLang="en-US" sz="1600" b="1" dirty="0">
                <a:solidFill>
                  <a:schemeClr val="accent1">
                    <a:alpha val="20000"/>
                  </a:schemeClr>
                </a:solidFill>
              </a:rPr>
              <a:t> </a:t>
            </a:r>
            <a:r>
              <a:rPr lang="en-US" altLang="zh-CN" sz="1600" b="1" dirty="0">
                <a:solidFill>
                  <a:schemeClr val="accent1">
                    <a:alpha val="20000"/>
                  </a:schemeClr>
                </a:solidFill>
              </a:rPr>
              <a:t>5G</a:t>
            </a:r>
            <a:r>
              <a:rPr lang="zh-CN" altLang="en-US" sz="1600" b="1" dirty="0">
                <a:solidFill>
                  <a:schemeClr val="accent1">
                    <a:alpha val="20000"/>
                  </a:schemeClr>
                </a:solidFill>
              </a:rPr>
              <a:t> </a:t>
            </a:r>
            <a:r>
              <a:rPr lang="en-US" altLang="zh-CN" sz="1600" b="1" dirty="0">
                <a:solidFill>
                  <a:schemeClr val="accent1">
                    <a:alpha val="20000"/>
                  </a:schemeClr>
                </a:solidFill>
              </a:rPr>
              <a:t>/</a:t>
            </a:r>
            <a:r>
              <a:rPr lang="zh-CN" altLang="en-US" sz="1600" b="1" dirty="0">
                <a:solidFill>
                  <a:schemeClr val="accent1">
                    <a:alpha val="20000"/>
                  </a:schemeClr>
                </a:solidFill>
              </a:rPr>
              <a:t> </a:t>
            </a:r>
            <a:r>
              <a:rPr lang="en-US" altLang="zh-CN" sz="1600" b="1" dirty="0">
                <a:solidFill>
                  <a:schemeClr val="accent1">
                    <a:alpha val="20000"/>
                  </a:schemeClr>
                </a:solidFill>
              </a:rPr>
              <a:t>Wired</a:t>
            </a:r>
            <a:endParaRPr lang="en-US" sz="1600" b="1" dirty="0">
              <a:solidFill>
                <a:schemeClr val="accent1">
                  <a:alpha val="20000"/>
                </a:schemeClr>
              </a:solidFill>
            </a:endParaRPr>
          </a:p>
        </p:txBody>
      </p:sp>
      <p:sp>
        <p:nvSpPr>
          <p:cNvPr id="101" name="TextBox 23">
            <a:extLst>
              <a:ext uri="{FF2B5EF4-FFF2-40B4-BE49-F238E27FC236}">
                <a16:creationId xmlns:a16="http://schemas.microsoft.com/office/drawing/2014/main" id="{26CBE854-4B79-7C40-95C9-55BED88CF174}"/>
              </a:ext>
            </a:extLst>
          </p:cNvPr>
          <p:cNvSpPr txBox="1"/>
          <p:nvPr/>
        </p:nvSpPr>
        <p:spPr>
          <a:xfrm>
            <a:off x="2072486" y="4018920"/>
            <a:ext cx="1350324" cy="646331"/>
          </a:xfrm>
          <a:prstGeom prst="rect">
            <a:avLst/>
          </a:prstGeom>
          <a:noFill/>
        </p:spPr>
        <p:txBody>
          <a:bodyPr wrap="square" rtlCol="0">
            <a:spAutoFit/>
          </a:bodyPr>
          <a:lstStyle/>
          <a:p>
            <a:pPr algn="ctr"/>
            <a:r>
              <a:rPr lang="en-US" altLang="zh-CN" i="1" dirty="0">
                <a:solidFill>
                  <a:schemeClr val="tx1">
                    <a:lumMod val="50000"/>
                    <a:lumOff val="50000"/>
                    <a:alpha val="20000"/>
                  </a:schemeClr>
                </a:solidFill>
              </a:rPr>
              <a:t>traceroute</a:t>
            </a:r>
          </a:p>
          <a:p>
            <a:pPr algn="ctr"/>
            <a:r>
              <a:rPr lang="en-US" altLang="zh-CN" i="1" dirty="0">
                <a:solidFill>
                  <a:schemeClr val="tx1">
                    <a:lumMod val="50000"/>
                    <a:lumOff val="50000"/>
                    <a:alpha val="20000"/>
                  </a:schemeClr>
                </a:solidFill>
              </a:rPr>
              <a:t>iPerf3</a:t>
            </a:r>
            <a:endParaRPr lang="en-CN" i="1" dirty="0">
              <a:solidFill>
                <a:schemeClr val="tx1">
                  <a:lumMod val="50000"/>
                  <a:lumOff val="50000"/>
                  <a:alpha val="20000"/>
                </a:schemeClr>
              </a:solidFill>
            </a:endParaRPr>
          </a:p>
        </p:txBody>
      </p:sp>
      <p:sp>
        <p:nvSpPr>
          <p:cNvPr id="103" name="TextBox 26">
            <a:extLst>
              <a:ext uri="{FF2B5EF4-FFF2-40B4-BE49-F238E27FC236}">
                <a16:creationId xmlns:a16="http://schemas.microsoft.com/office/drawing/2014/main" id="{02CE24D3-CD1B-3F48-91F8-A4830B21DF80}"/>
              </a:ext>
            </a:extLst>
          </p:cNvPr>
          <p:cNvSpPr txBox="1"/>
          <p:nvPr/>
        </p:nvSpPr>
        <p:spPr>
          <a:xfrm>
            <a:off x="7301513" y="4937105"/>
            <a:ext cx="684264" cy="369332"/>
          </a:xfrm>
          <a:prstGeom prst="rect">
            <a:avLst/>
          </a:prstGeom>
          <a:noFill/>
        </p:spPr>
        <p:txBody>
          <a:bodyPr wrap="square" rtlCol="0">
            <a:spAutoFit/>
          </a:bodyPr>
          <a:lstStyle/>
          <a:p>
            <a:pPr algn="ctr"/>
            <a:r>
              <a:rPr lang="en-US" altLang="zh-CN" b="1" dirty="0">
                <a:solidFill>
                  <a:schemeClr val="bg1">
                    <a:alpha val="20000"/>
                  </a:schemeClr>
                </a:solidFill>
              </a:rPr>
              <a:t>UEs</a:t>
            </a:r>
            <a:endParaRPr lang="en-CN" b="1" dirty="0">
              <a:solidFill>
                <a:schemeClr val="bg1">
                  <a:alpha val="20000"/>
                </a:schemeClr>
              </a:solidFill>
            </a:endParaRPr>
          </a:p>
        </p:txBody>
      </p:sp>
      <p:pic>
        <p:nvPicPr>
          <p:cNvPr id="104" name="Picture 6" descr="Mobile logo clipart 1 » Clipart Station">
            <a:extLst>
              <a:ext uri="{FF2B5EF4-FFF2-40B4-BE49-F238E27FC236}">
                <a16:creationId xmlns:a16="http://schemas.microsoft.com/office/drawing/2014/main" id="{CFA127D8-EA3D-1241-AFD9-38B2127A4813}"/>
              </a:ext>
            </a:extLst>
          </p:cNvPr>
          <p:cNvPicPr>
            <a:picLocks noChangeAspect="1" noChangeArrowheads="1"/>
          </p:cNvPicPr>
          <p:nvPr/>
        </p:nvPicPr>
        <p:blipFill rotWithShape="1">
          <a:blip r:embed="rId9">
            <a:alphaModFix amt="20000"/>
            <a:extLst>
              <a:ext uri="{28A0092B-C50C-407E-A947-70E740481C1C}">
                <a14:useLocalDpi xmlns:a14="http://schemas.microsoft.com/office/drawing/2010/main" val="0"/>
              </a:ext>
            </a:extLst>
          </a:blip>
          <a:srcRect l="14904" r="15218"/>
          <a:stretch/>
        </p:blipFill>
        <p:spPr bwMode="auto">
          <a:xfrm rot="16200000">
            <a:off x="5651216" y="5141016"/>
            <a:ext cx="551026" cy="788553"/>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10" descr="Laptop Logo (Graphic) by meisuseno · Creative Fabrica">
            <a:extLst>
              <a:ext uri="{FF2B5EF4-FFF2-40B4-BE49-F238E27FC236}">
                <a16:creationId xmlns:a16="http://schemas.microsoft.com/office/drawing/2014/main" id="{07DFA64C-F9D7-6A48-A57A-F9B1856F1A1F}"/>
              </a:ext>
            </a:extLst>
          </p:cNvPr>
          <p:cNvPicPr>
            <a:picLocks noChangeAspect="1" noChangeArrowheads="1"/>
          </p:cNvPicPr>
          <p:nvPr/>
        </p:nvPicPr>
        <p:blipFill rotWithShape="1">
          <a:blip r:embed="rId10">
            <a:alphaModFix amt="20000"/>
            <a:extLst>
              <a:ext uri="{28A0092B-C50C-407E-A947-70E740481C1C}">
                <a14:useLocalDpi xmlns:a14="http://schemas.microsoft.com/office/drawing/2010/main" val="0"/>
              </a:ext>
            </a:extLst>
          </a:blip>
          <a:srcRect l="22497" t="25271" r="20476" b="22880"/>
          <a:stretch/>
        </p:blipFill>
        <p:spPr bwMode="auto">
          <a:xfrm>
            <a:off x="5920791" y="4190400"/>
            <a:ext cx="869279" cy="608213"/>
          </a:xfrm>
          <a:prstGeom prst="rect">
            <a:avLst/>
          </a:prstGeom>
          <a:noFill/>
          <a:extLst>
            <a:ext uri="{909E8E84-426E-40DD-AFC4-6F175D3DCCD1}">
              <a14:hiddenFill xmlns:a14="http://schemas.microsoft.com/office/drawing/2010/main">
                <a:solidFill>
                  <a:srgbClr val="FFFFFF"/>
                </a:solidFill>
              </a14:hiddenFill>
            </a:ext>
          </a:extLst>
        </p:spPr>
      </p:pic>
      <p:sp>
        <p:nvSpPr>
          <p:cNvPr id="106" name="TextBox 44">
            <a:extLst>
              <a:ext uri="{FF2B5EF4-FFF2-40B4-BE49-F238E27FC236}">
                <a16:creationId xmlns:a16="http://schemas.microsoft.com/office/drawing/2014/main" id="{90C5F840-DA3F-1446-828F-00D1B294CDE3}"/>
              </a:ext>
            </a:extLst>
          </p:cNvPr>
          <p:cNvSpPr txBox="1"/>
          <p:nvPr/>
        </p:nvSpPr>
        <p:spPr>
          <a:xfrm>
            <a:off x="5069554" y="5746573"/>
            <a:ext cx="1692100" cy="369332"/>
          </a:xfrm>
          <a:prstGeom prst="rect">
            <a:avLst/>
          </a:prstGeom>
          <a:noFill/>
        </p:spPr>
        <p:txBody>
          <a:bodyPr wrap="square" rtlCol="0">
            <a:spAutoFit/>
          </a:bodyPr>
          <a:lstStyle/>
          <a:p>
            <a:pPr algn="ctr"/>
            <a:r>
              <a:rPr lang="en-US" altLang="zh-CN" dirty="0">
                <a:solidFill>
                  <a:schemeClr val="tx1">
                    <a:alpha val="20000"/>
                  </a:schemeClr>
                </a:solidFill>
              </a:rPr>
              <a:t>Cloud</a:t>
            </a:r>
            <a:r>
              <a:rPr lang="zh-CN" altLang="en-US" dirty="0">
                <a:solidFill>
                  <a:schemeClr val="tx1">
                    <a:alpha val="20000"/>
                  </a:schemeClr>
                </a:solidFill>
              </a:rPr>
              <a:t> </a:t>
            </a:r>
            <a:r>
              <a:rPr lang="en-US" altLang="zh-CN" dirty="0">
                <a:solidFill>
                  <a:schemeClr val="tx1">
                    <a:alpha val="20000"/>
                  </a:schemeClr>
                </a:solidFill>
              </a:rPr>
              <a:t>Gaming</a:t>
            </a:r>
            <a:endParaRPr lang="en-CN" dirty="0">
              <a:solidFill>
                <a:schemeClr val="tx1">
                  <a:alpha val="20000"/>
                </a:schemeClr>
              </a:solidFill>
            </a:endParaRPr>
          </a:p>
        </p:txBody>
      </p:sp>
      <p:sp>
        <p:nvSpPr>
          <p:cNvPr id="107" name="TextBox 52">
            <a:extLst>
              <a:ext uri="{FF2B5EF4-FFF2-40B4-BE49-F238E27FC236}">
                <a16:creationId xmlns:a16="http://schemas.microsoft.com/office/drawing/2014/main" id="{FC673C08-FC08-1A40-98BC-9FE61022B7D8}"/>
              </a:ext>
            </a:extLst>
          </p:cNvPr>
          <p:cNvSpPr txBox="1"/>
          <p:nvPr/>
        </p:nvSpPr>
        <p:spPr>
          <a:xfrm>
            <a:off x="5030171" y="4729260"/>
            <a:ext cx="1819555" cy="369332"/>
          </a:xfrm>
          <a:prstGeom prst="rect">
            <a:avLst/>
          </a:prstGeom>
          <a:noFill/>
        </p:spPr>
        <p:txBody>
          <a:bodyPr wrap="square" rtlCol="0">
            <a:spAutoFit/>
          </a:bodyPr>
          <a:lstStyle/>
          <a:p>
            <a:pPr algn="ctr"/>
            <a:r>
              <a:rPr lang="en-US" altLang="zh-CN" dirty="0">
                <a:solidFill>
                  <a:schemeClr val="tx1">
                    <a:alpha val="20000"/>
                  </a:schemeClr>
                </a:solidFill>
              </a:rPr>
              <a:t>Live</a:t>
            </a:r>
            <a:r>
              <a:rPr lang="zh-CN" altLang="en-US" dirty="0">
                <a:solidFill>
                  <a:schemeClr val="tx1">
                    <a:alpha val="20000"/>
                  </a:schemeClr>
                </a:solidFill>
              </a:rPr>
              <a:t> </a:t>
            </a:r>
            <a:r>
              <a:rPr lang="en-US" altLang="zh-CN" dirty="0">
                <a:solidFill>
                  <a:schemeClr val="tx1">
                    <a:alpha val="20000"/>
                  </a:schemeClr>
                </a:solidFill>
              </a:rPr>
              <a:t>Streaming</a:t>
            </a:r>
            <a:endParaRPr lang="en-CN" dirty="0">
              <a:solidFill>
                <a:schemeClr val="tx1">
                  <a:alpha val="20000"/>
                </a:schemeClr>
              </a:solidFill>
            </a:endParaRPr>
          </a:p>
        </p:txBody>
      </p:sp>
      <p:pic>
        <p:nvPicPr>
          <p:cNvPr id="108" name="Picture 6" descr="Mobile logo clipart 1 » Clipart Station">
            <a:extLst>
              <a:ext uri="{FF2B5EF4-FFF2-40B4-BE49-F238E27FC236}">
                <a16:creationId xmlns:a16="http://schemas.microsoft.com/office/drawing/2014/main" id="{C9288FFD-4A01-CD4C-97F8-83DD5AECFAE6}"/>
              </a:ext>
            </a:extLst>
          </p:cNvPr>
          <p:cNvPicPr>
            <a:picLocks noChangeAspect="1" noChangeArrowheads="1"/>
          </p:cNvPicPr>
          <p:nvPr/>
        </p:nvPicPr>
        <p:blipFill rotWithShape="1">
          <a:blip r:embed="rId9">
            <a:alphaModFix amt="20000"/>
            <a:extLst>
              <a:ext uri="{28A0092B-C50C-407E-A947-70E740481C1C}">
                <a14:useLocalDpi xmlns:a14="http://schemas.microsoft.com/office/drawing/2010/main" val="0"/>
              </a:ext>
            </a:extLst>
          </a:blip>
          <a:srcRect l="14904" r="15218"/>
          <a:stretch/>
        </p:blipFill>
        <p:spPr bwMode="auto">
          <a:xfrm>
            <a:off x="5206959" y="4183304"/>
            <a:ext cx="402526" cy="576040"/>
          </a:xfrm>
          <a:prstGeom prst="rect">
            <a:avLst/>
          </a:prstGeom>
          <a:noFill/>
          <a:extLst>
            <a:ext uri="{909E8E84-426E-40DD-AFC4-6F175D3DCCD1}">
              <a14:hiddenFill xmlns:a14="http://schemas.microsoft.com/office/drawing/2010/main">
                <a:solidFill>
                  <a:srgbClr val="FFFFFF"/>
                </a:solidFill>
              </a14:hiddenFill>
            </a:ext>
          </a:extLst>
        </p:spPr>
      </p:pic>
      <p:sp>
        <p:nvSpPr>
          <p:cNvPr id="109" name="Up Arrow 45">
            <a:extLst>
              <a:ext uri="{FF2B5EF4-FFF2-40B4-BE49-F238E27FC236}">
                <a16:creationId xmlns:a16="http://schemas.microsoft.com/office/drawing/2014/main" id="{8E3C51D7-5766-D140-86EB-461F12A496BA}"/>
              </a:ext>
            </a:extLst>
          </p:cNvPr>
          <p:cNvSpPr/>
          <p:nvPr/>
        </p:nvSpPr>
        <p:spPr>
          <a:xfrm>
            <a:off x="5332393" y="3820951"/>
            <a:ext cx="151658" cy="326683"/>
          </a:xfrm>
          <a:prstGeom prst="upArrow">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0" name="Up Arrow 57">
            <a:extLst>
              <a:ext uri="{FF2B5EF4-FFF2-40B4-BE49-F238E27FC236}">
                <a16:creationId xmlns:a16="http://schemas.microsoft.com/office/drawing/2014/main" id="{A8AEC18B-1F88-9D41-A1AC-23B0F9E4F52A}"/>
              </a:ext>
            </a:extLst>
          </p:cNvPr>
          <p:cNvSpPr/>
          <p:nvPr/>
        </p:nvSpPr>
        <p:spPr>
          <a:xfrm rot="10800000">
            <a:off x="6278251" y="3822811"/>
            <a:ext cx="151658" cy="326683"/>
          </a:xfrm>
          <a:prstGeom prst="upArrow">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1" name="Up Arrow 60">
            <a:extLst>
              <a:ext uri="{FF2B5EF4-FFF2-40B4-BE49-F238E27FC236}">
                <a16:creationId xmlns:a16="http://schemas.microsoft.com/office/drawing/2014/main" id="{6FE25CD5-68D5-3C45-B846-DED3215BB6AA}"/>
              </a:ext>
            </a:extLst>
          </p:cNvPr>
          <p:cNvSpPr/>
          <p:nvPr/>
        </p:nvSpPr>
        <p:spPr>
          <a:xfrm rot="5400000">
            <a:off x="5105866" y="5206207"/>
            <a:ext cx="151658" cy="664092"/>
          </a:xfrm>
          <a:prstGeom prst="upArrow">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2" name="Up Arrow 59">
            <a:extLst>
              <a:ext uri="{FF2B5EF4-FFF2-40B4-BE49-F238E27FC236}">
                <a16:creationId xmlns:a16="http://schemas.microsoft.com/office/drawing/2014/main" id="{1AC94AEA-2A57-E74B-B916-AB280B83869A}"/>
              </a:ext>
            </a:extLst>
          </p:cNvPr>
          <p:cNvSpPr/>
          <p:nvPr/>
        </p:nvSpPr>
        <p:spPr>
          <a:xfrm>
            <a:off x="4815231" y="3787119"/>
            <a:ext cx="151658" cy="1786167"/>
          </a:xfrm>
          <a:prstGeom prst="upArrow">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13" name="TextBox 61">
            <a:extLst>
              <a:ext uri="{FF2B5EF4-FFF2-40B4-BE49-F238E27FC236}">
                <a16:creationId xmlns:a16="http://schemas.microsoft.com/office/drawing/2014/main" id="{C126D272-767C-324E-8047-3EC0EFD06091}"/>
              </a:ext>
            </a:extLst>
          </p:cNvPr>
          <p:cNvSpPr txBox="1"/>
          <p:nvPr/>
        </p:nvSpPr>
        <p:spPr>
          <a:xfrm rot="16200000">
            <a:off x="3621656" y="4460129"/>
            <a:ext cx="1819556" cy="584775"/>
          </a:xfrm>
          <a:prstGeom prst="rect">
            <a:avLst/>
          </a:prstGeom>
          <a:solidFill>
            <a:schemeClr val="bg1"/>
          </a:solidFill>
        </p:spPr>
        <p:txBody>
          <a:bodyPr wrap="square" rtlCol="0">
            <a:spAutoFit/>
          </a:bodyPr>
          <a:lstStyle/>
          <a:p>
            <a:pPr algn="ctr"/>
            <a:r>
              <a:rPr lang="en-US" altLang="zh-CN" sz="1600" i="1" dirty="0">
                <a:solidFill>
                  <a:schemeClr val="tx1">
                    <a:lumMod val="50000"/>
                    <a:lumOff val="50000"/>
                    <a:alpha val="20000"/>
                  </a:schemeClr>
                </a:solidFill>
              </a:rPr>
              <a:t>player</a:t>
            </a:r>
            <a:r>
              <a:rPr lang="zh-CN" altLang="en-US" sz="1600" i="1" dirty="0">
                <a:solidFill>
                  <a:schemeClr val="tx1">
                    <a:lumMod val="50000"/>
                    <a:lumOff val="50000"/>
                    <a:alpha val="20000"/>
                  </a:schemeClr>
                </a:solidFill>
              </a:rPr>
              <a:t> </a:t>
            </a:r>
            <a:r>
              <a:rPr lang="en-US" altLang="zh-CN" sz="1600" i="1" dirty="0">
                <a:solidFill>
                  <a:schemeClr val="tx1">
                    <a:lumMod val="50000"/>
                    <a:lumOff val="50000"/>
                    <a:alpha val="20000"/>
                  </a:schemeClr>
                </a:solidFill>
              </a:rPr>
              <a:t>actions</a:t>
            </a:r>
          </a:p>
          <a:p>
            <a:pPr algn="ctr"/>
            <a:r>
              <a:rPr lang="en-US" altLang="zh-CN" sz="1600" i="1" dirty="0">
                <a:solidFill>
                  <a:schemeClr val="tx1">
                    <a:lumMod val="50000"/>
                    <a:lumOff val="50000"/>
                    <a:alpha val="20000"/>
                  </a:schemeClr>
                </a:solidFill>
              </a:rPr>
              <a:t>&amp;</a:t>
            </a:r>
            <a:r>
              <a:rPr lang="zh-CN" altLang="en-US" sz="1600" i="1" dirty="0">
                <a:solidFill>
                  <a:schemeClr val="tx1">
                    <a:lumMod val="50000"/>
                    <a:lumOff val="50000"/>
                    <a:alpha val="20000"/>
                  </a:schemeClr>
                </a:solidFill>
              </a:rPr>
              <a:t> </a:t>
            </a:r>
            <a:r>
              <a:rPr lang="en-US" altLang="zh-CN" sz="1600" i="1" dirty="0">
                <a:solidFill>
                  <a:schemeClr val="tx1">
                    <a:lumMod val="50000"/>
                    <a:lumOff val="50000"/>
                    <a:alpha val="20000"/>
                  </a:schemeClr>
                </a:solidFill>
              </a:rPr>
              <a:t>Game</a:t>
            </a:r>
            <a:r>
              <a:rPr lang="zh-CN" altLang="en-US" sz="1600" i="1" dirty="0">
                <a:solidFill>
                  <a:schemeClr val="tx1">
                    <a:lumMod val="50000"/>
                    <a:lumOff val="50000"/>
                    <a:alpha val="20000"/>
                  </a:schemeClr>
                </a:solidFill>
              </a:rPr>
              <a:t> </a:t>
            </a:r>
            <a:r>
              <a:rPr lang="en-US" altLang="zh-CN" sz="1600" i="1" dirty="0">
                <a:solidFill>
                  <a:schemeClr val="tx1">
                    <a:lumMod val="50000"/>
                    <a:lumOff val="50000"/>
                    <a:alpha val="20000"/>
                  </a:schemeClr>
                </a:solidFill>
              </a:rPr>
              <a:t>display</a:t>
            </a:r>
            <a:endParaRPr lang="en-CN" sz="1600" i="1" dirty="0">
              <a:solidFill>
                <a:schemeClr val="tx1">
                  <a:lumMod val="50000"/>
                  <a:lumOff val="50000"/>
                  <a:alpha val="20000"/>
                </a:schemeClr>
              </a:solidFill>
            </a:endParaRPr>
          </a:p>
        </p:txBody>
      </p:sp>
      <p:sp>
        <p:nvSpPr>
          <p:cNvPr id="114" name="Up-Down Arrow 48">
            <a:extLst>
              <a:ext uri="{FF2B5EF4-FFF2-40B4-BE49-F238E27FC236}">
                <a16:creationId xmlns:a16="http://schemas.microsoft.com/office/drawing/2014/main" id="{ED770C68-DCAA-4D4C-962B-A60F3B31020C}"/>
              </a:ext>
            </a:extLst>
          </p:cNvPr>
          <p:cNvSpPr/>
          <p:nvPr/>
        </p:nvSpPr>
        <p:spPr>
          <a:xfrm>
            <a:off x="3256688" y="3913906"/>
            <a:ext cx="258073" cy="776519"/>
          </a:xfrm>
          <a:prstGeom prst="upDownArrow">
            <a:avLst/>
          </a:prstGeom>
          <a:solidFill>
            <a:schemeClr val="bg1"/>
          </a:solidFill>
          <a:ln>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pic>
        <p:nvPicPr>
          <p:cNvPr id="117" name="Picture 2" descr="Settings Free Icon of Mobirise">
            <a:extLst>
              <a:ext uri="{FF2B5EF4-FFF2-40B4-BE49-F238E27FC236}">
                <a16:creationId xmlns:a16="http://schemas.microsoft.com/office/drawing/2014/main" id="{0249E957-0794-3446-8351-241E23A1E3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616009" y="5093145"/>
            <a:ext cx="770519" cy="770519"/>
          </a:xfrm>
          <a:prstGeom prst="rect">
            <a:avLst/>
          </a:prstGeom>
          <a:noFill/>
          <a:extLst>
            <a:ext uri="{909E8E84-426E-40DD-AFC4-6F175D3DCCD1}">
              <a14:hiddenFill xmlns:a14="http://schemas.microsoft.com/office/drawing/2010/main">
                <a:solidFill>
                  <a:srgbClr val="FFFFFF"/>
                </a:solidFill>
              </a14:hiddenFill>
            </a:ext>
          </a:extLst>
        </p:spPr>
      </p:pic>
      <p:cxnSp>
        <p:nvCxnSpPr>
          <p:cNvPr id="118" name="Elbow Connector 64">
            <a:extLst>
              <a:ext uri="{FF2B5EF4-FFF2-40B4-BE49-F238E27FC236}">
                <a16:creationId xmlns:a16="http://schemas.microsoft.com/office/drawing/2014/main" id="{00579818-9213-7946-A0B2-83912976370C}"/>
              </a:ext>
            </a:extLst>
          </p:cNvPr>
          <p:cNvCxnSpPr>
            <a:stCxn id="98" idx="2"/>
          </p:cNvCxnSpPr>
          <p:nvPr/>
        </p:nvCxnSpPr>
        <p:spPr>
          <a:xfrm rot="16200000" flipH="1">
            <a:off x="7139561" y="3303459"/>
            <a:ext cx="1883404" cy="1706862"/>
          </a:xfrm>
          <a:prstGeom prst="bentConnector3">
            <a:avLst>
              <a:gd name="adj1" fmla="val 22572"/>
            </a:avLst>
          </a:prstGeom>
          <a:ln w="5715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9" name="TextBox 66">
            <a:extLst>
              <a:ext uri="{FF2B5EF4-FFF2-40B4-BE49-F238E27FC236}">
                <a16:creationId xmlns:a16="http://schemas.microsoft.com/office/drawing/2014/main" id="{8C8BE082-73B1-E146-9B12-4136968059DF}"/>
              </a:ext>
            </a:extLst>
          </p:cNvPr>
          <p:cNvSpPr txBox="1"/>
          <p:nvPr/>
        </p:nvSpPr>
        <p:spPr>
          <a:xfrm>
            <a:off x="7290654" y="3265101"/>
            <a:ext cx="2220763" cy="369332"/>
          </a:xfrm>
          <a:prstGeom prst="rect">
            <a:avLst/>
          </a:prstGeom>
          <a:noFill/>
        </p:spPr>
        <p:txBody>
          <a:bodyPr wrap="square" rtlCol="0">
            <a:spAutoFit/>
          </a:bodyPr>
          <a:lstStyle/>
          <a:p>
            <a:r>
              <a:rPr lang="en-US" altLang="zh-CN" i="1" dirty="0"/>
              <a:t>complete</a:t>
            </a:r>
            <a:r>
              <a:rPr lang="zh-CN" altLang="en-US" dirty="0"/>
              <a:t> </a:t>
            </a:r>
            <a:r>
              <a:rPr lang="en-US" altLang="zh-CN" dirty="0"/>
              <a:t>VM</a:t>
            </a:r>
            <a:r>
              <a:rPr lang="zh-CN" altLang="en-US" dirty="0"/>
              <a:t> </a:t>
            </a:r>
            <a:r>
              <a:rPr lang="en-US" altLang="zh-CN" dirty="0"/>
              <a:t>traces</a:t>
            </a:r>
            <a:endParaRPr lang="en-CN" dirty="0"/>
          </a:p>
        </p:txBody>
      </p:sp>
      <p:cxnSp>
        <p:nvCxnSpPr>
          <p:cNvPr id="120" name="Straight Arrow Connector 42">
            <a:extLst>
              <a:ext uri="{FF2B5EF4-FFF2-40B4-BE49-F238E27FC236}">
                <a16:creationId xmlns:a16="http://schemas.microsoft.com/office/drawing/2014/main" id="{B0E8DFBF-BA91-6241-B115-CEF78A8129D1}"/>
              </a:ext>
            </a:extLst>
          </p:cNvPr>
          <p:cNvCxnSpPr>
            <a:cxnSpLocks/>
          </p:cNvCxnSpPr>
          <p:nvPr/>
        </p:nvCxnSpPr>
        <p:spPr>
          <a:xfrm flipH="1" flipV="1">
            <a:off x="3718643" y="3265101"/>
            <a:ext cx="943387" cy="482879"/>
          </a:xfrm>
          <a:prstGeom prst="straightConnector1">
            <a:avLst/>
          </a:prstGeom>
          <a:ln w="19050">
            <a:solidFill>
              <a:schemeClr val="accent1">
                <a:alpha val="2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4" name="灯片编号占位符 123">
            <a:extLst>
              <a:ext uri="{FF2B5EF4-FFF2-40B4-BE49-F238E27FC236}">
                <a16:creationId xmlns:a16="http://schemas.microsoft.com/office/drawing/2014/main" id="{11D8EA6C-8B24-CD45-A3CE-01BDC4867688}"/>
              </a:ext>
            </a:extLst>
          </p:cNvPr>
          <p:cNvSpPr>
            <a:spLocks noGrp="1"/>
          </p:cNvSpPr>
          <p:nvPr>
            <p:ph type="sldNum" sz="quarter" idx="12"/>
          </p:nvPr>
        </p:nvSpPr>
        <p:spPr/>
        <p:txBody>
          <a:bodyPr/>
          <a:lstStyle/>
          <a:p>
            <a:fld id="{14F5F132-64CF-CE42-8D58-232F10835DF2}" type="slidenum">
              <a:rPr kumimoji="1" lang="zh-CN" altLang="en-US" smtClean="0"/>
              <a:t>9</a:t>
            </a:fld>
            <a:endParaRPr kumimoji="1" lang="zh-CN" altLang="en-US"/>
          </a:p>
        </p:txBody>
      </p:sp>
      <p:sp>
        <p:nvSpPr>
          <p:cNvPr id="121" name="文本框 120">
            <a:extLst>
              <a:ext uri="{FF2B5EF4-FFF2-40B4-BE49-F238E27FC236}">
                <a16:creationId xmlns:a16="http://schemas.microsoft.com/office/drawing/2014/main" id="{A23CC049-35FF-054B-9084-D687C8FCA3CA}"/>
              </a:ext>
            </a:extLst>
          </p:cNvPr>
          <p:cNvSpPr txBox="1"/>
          <p:nvPr/>
        </p:nvSpPr>
        <p:spPr>
          <a:xfrm>
            <a:off x="2991094" y="3926405"/>
            <a:ext cx="5340369" cy="2058577"/>
          </a:xfrm>
          <a:prstGeom prst="rect">
            <a:avLst/>
          </a:prstGeom>
          <a:solidFill>
            <a:schemeClr val="accent1">
              <a:lumMod val="40000"/>
              <a:lumOff val="60000"/>
            </a:schemeClr>
          </a:solidFill>
          <a:ln w="25400">
            <a:noFill/>
          </a:ln>
        </p:spPr>
        <p:txBody>
          <a:bodyPr wrap="square" rtlCol="0">
            <a:spAutoFit/>
          </a:bodyPr>
          <a:lstStyle/>
          <a:p>
            <a:pPr marL="285750" indent="-285750">
              <a:lnSpc>
                <a:spcPct val="120000"/>
              </a:lnSpc>
              <a:buFont typeface="Arial" panose="020B0604020202020204" pitchFamily="34" charset="0"/>
              <a:buChar char="•"/>
            </a:pPr>
            <a:r>
              <a:rPr lang="en-US" altLang="zh-CN" b="1" i="1" dirty="0">
                <a:solidFill>
                  <a:srgbClr val="C00000"/>
                </a:solidFill>
              </a:rPr>
              <a:t>Offline</a:t>
            </a:r>
            <a:r>
              <a:rPr lang="en-US" altLang="zh-CN" sz="1400" b="1" i="1" dirty="0">
                <a:solidFill>
                  <a:srgbClr val="C00000"/>
                </a:solidFill>
              </a:rPr>
              <a:t> </a:t>
            </a:r>
            <a:r>
              <a:rPr lang="en-US" altLang="zh-CN" b="1" i="1" dirty="0">
                <a:solidFill>
                  <a:srgbClr val="C00000"/>
                </a:solidFill>
              </a:rPr>
              <a:t>analysis</a:t>
            </a:r>
            <a:r>
              <a:rPr kumimoji="1" lang="en-US" altLang="zh-CN" i="1" dirty="0">
                <a:latin typeface="Microsoft YaHei" panose="020B0503020204020204" pitchFamily="34" charset="-122"/>
                <a:ea typeface="Microsoft YaHei" panose="020B0503020204020204" pitchFamily="34" charset="-122"/>
                <a:cs typeface="Times New Roman" panose="02020603050405020304" pitchFamily="18" charset="0"/>
              </a:rPr>
              <a:t> </a:t>
            </a: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of Edge workloads.</a:t>
            </a:r>
          </a:p>
          <a:p>
            <a:pPr marL="285750" indent="-285750">
              <a:lnSpc>
                <a:spcPct val="120000"/>
              </a:lnSpc>
              <a:buFont typeface="Arial" panose="020B0604020202020204" pitchFamily="34" charset="0"/>
              <a:buChar char="•"/>
            </a:pPr>
            <a:endPar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endParaRPr>
          </a:p>
          <a:p>
            <a:pPr marL="285750" indent="-285750">
              <a:lnSpc>
                <a:spcPct val="120000"/>
              </a:lnSpc>
              <a:buFont typeface="Arial" panose="020B0604020202020204" pitchFamily="34" charset="0"/>
              <a:buChar char="•"/>
            </a:pP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Edge workloads metrics:</a:t>
            </a:r>
          </a:p>
          <a:p>
            <a:pPr marL="742950" lvl="1" indent="-285750">
              <a:lnSpc>
                <a:spcPct val="120000"/>
              </a:lnSpc>
              <a:buFont typeface="Arial" panose="020B0604020202020204" pitchFamily="34" charset="0"/>
              <a:buChar char="•"/>
            </a:pP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VM subscription</a:t>
            </a:r>
          </a:p>
          <a:p>
            <a:pPr marL="742950" lvl="1" indent="-285750">
              <a:lnSpc>
                <a:spcPct val="120000"/>
              </a:lnSpc>
              <a:buFont typeface="Arial" panose="020B0604020202020204" pitchFamily="34" charset="0"/>
              <a:buChar char="•"/>
            </a:pP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Resource usage</a:t>
            </a:r>
          </a:p>
          <a:p>
            <a:pPr marL="742950" lvl="1" indent="-285750">
              <a:lnSpc>
                <a:spcPct val="120000"/>
              </a:lnSpc>
              <a:buFont typeface="Arial" panose="020B0604020202020204" pitchFamily="34" charset="0"/>
              <a:buChar char="•"/>
            </a:pP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Application</a:t>
            </a:r>
            <a:r>
              <a:rPr kumimoji="1" lang="zh-CN" altLang="en-US" dirty="0">
                <a:latin typeface="Microsoft YaHei" panose="020B0503020204020204" pitchFamily="34" charset="-122"/>
                <a:ea typeface="Microsoft YaHei" panose="020B0503020204020204" pitchFamily="34" charset="-122"/>
                <a:cs typeface="Times New Roman" panose="02020603050405020304" pitchFamily="18" charset="0"/>
              </a:rPr>
              <a:t> </a:t>
            </a:r>
            <a:r>
              <a:rPr kumimoji="1" lang="en-US" altLang="zh-CN" dirty="0">
                <a:latin typeface="Microsoft YaHei" panose="020B0503020204020204" pitchFamily="34" charset="-122"/>
                <a:ea typeface="Microsoft YaHei" panose="020B0503020204020204" pitchFamily="34" charset="-122"/>
                <a:cs typeface="Times New Roman" panose="02020603050405020304" pitchFamily="18" charset="0"/>
              </a:rPr>
              <a:t>on NEP, Monetary cost, etc.</a:t>
            </a:r>
          </a:p>
        </p:txBody>
      </p:sp>
    </p:spTree>
    <p:extLst>
      <p:ext uri="{BB962C8B-B14F-4D97-AF65-F5344CB8AC3E}">
        <p14:creationId xmlns:p14="http://schemas.microsoft.com/office/powerpoint/2010/main" val="386793685"/>
      </p:ext>
    </p:extLst>
  </p:cSld>
  <p:clrMapOvr>
    <a:masterClrMapping/>
  </p:clrMapOvr>
  <mc:AlternateContent xmlns:mc="http://schemas.openxmlformats.org/markup-compatibility/2006" xmlns:p14="http://schemas.microsoft.com/office/powerpoint/2010/main">
    <mc:Choice Requires="p14">
      <p:transition spd="slow" p14:dur="2000" advTm="2395"/>
    </mc:Choice>
    <mc:Fallback xmlns="">
      <p:transition spd="slow" advTm="2395"/>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12114</TotalTime>
  <Words>2829</Words>
  <Application>Microsoft Macintosh PowerPoint</Application>
  <PresentationFormat>Widescreen</PresentationFormat>
  <Paragraphs>347</Paragraphs>
  <Slides>24</Slides>
  <Notes>24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等线</vt:lpstr>
      <vt:lpstr>等线 Light</vt:lpstr>
      <vt:lpstr>Microsoft YaHei</vt:lpstr>
      <vt:lpstr>Arial</vt:lpstr>
      <vt:lpstr>Wingdings</vt:lpstr>
      <vt:lpstr>Office 主题​​</vt:lpstr>
      <vt:lpstr>From Cloud to Edge: A First Look at Public Edge Platforms</vt:lpstr>
      <vt:lpstr>Current Edge Platforms</vt:lpstr>
      <vt:lpstr>Overview of NEP</vt:lpstr>
      <vt:lpstr>Overview of NEP</vt:lpstr>
      <vt:lpstr>Benefits of NEP-like Edge Platforms</vt:lpstr>
      <vt:lpstr>Measurements over NEP </vt:lpstr>
      <vt:lpstr>Measurements over NEP </vt:lpstr>
      <vt:lpstr>Measurements over NEP </vt:lpstr>
      <vt:lpstr>Measurements over NEP </vt:lpstr>
      <vt:lpstr>Experiment Settings</vt:lpstr>
      <vt:lpstr>Edge Performance: Latency</vt:lpstr>
      <vt:lpstr>Edge Performance: Latency</vt:lpstr>
      <vt:lpstr>Edge Performance: Latency</vt:lpstr>
      <vt:lpstr>Edge Performance: Hop number</vt:lpstr>
      <vt:lpstr>Edge Performance: Hop number</vt:lpstr>
      <vt:lpstr>Edge Performance: Throughput</vt:lpstr>
      <vt:lpstr>Edge Performance: Throughput</vt:lpstr>
      <vt:lpstr>Experiment Settings: Application QoE</vt:lpstr>
      <vt:lpstr>Edge Performance: Cloud Gaming</vt:lpstr>
      <vt:lpstr>Edge Workloads: Total Analytics</vt:lpstr>
      <vt:lpstr>Edge Workloads: VM subscription</vt:lpstr>
      <vt:lpstr>Edge Workloads: Resource usage</vt:lpstr>
      <vt:lpstr>Conclusions</vt:lpstr>
      <vt:lpstr>Thanks for your listening!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From Cloud to Edge: A First Look at Public Edge Platforms</dc:title>
  <dc:creator>Zhang L</dc:creator>
  <cp:lastModifiedBy>Xu Mengwei</cp:lastModifiedBy>
  <cp:revision>61</cp:revision>
  <dcterms:created xsi:type="dcterms:W3CDTF">2021-10-07T10:43:38Z</dcterms:created>
  <dcterms:modified xsi:type="dcterms:W3CDTF">2021-11-03T09:59:41Z</dcterms:modified>
</cp:coreProperties>
</file>